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03" r:id="rId6"/>
  </p:sldMasterIdLst>
  <p:notesMasterIdLst>
    <p:notesMasterId r:id="rId58"/>
  </p:notesMasterIdLst>
  <p:handoutMasterIdLst>
    <p:handoutMasterId r:id="rId59"/>
  </p:handoutMasterIdLst>
  <p:sldIdLst>
    <p:sldId id="1959" r:id="rId7"/>
    <p:sldId id="2380" r:id="rId8"/>
    <p:sldId id="2377" r:id="rId9"/>
    <p:sldId id="2381" r:id="rId10"/>
    <p:sldId id="2379" r:id="rId11"/>
    <p:sldId id="2318" r:id="rId12"/>
    <p:sldId id="1661" r:id="rId13"/>
    <p:sldId id="1670" r:id="rId14"/>
    <p:sldId id="1961" r:id="rId15"/>
    <p:sldId id="1635" r:id="rId16"/>
    <p:sldId id="1887" r:id="rId17"/>
    <p:sldId id="1888" r:id="rId18"/>
    <p:sldId id="1889" r:id="rId19"/>
    <p:sldId id="1890" r:id="rId20"/>
    <p:sldId id="1897" r:id="rId21"/>
    <p:sldId id="1899" r:id="rId22"/>
    <p:sldId id="1900" r:id="rId23"/>
    <p:sldId id="1962" r:id="rId24"/>
    <p:sldId id="1963" r:id="rId25"/>
    <p:sldId id="1902" r:id="rId26"/>
    <p:sldId id="1903" r:id="rId27"/>
    <p:sldId id="1906" r:id="rId28"/>
    <p:sldId id="1905" r:id="rId29"/>
    <p:sldId id="1907" r:id="rId30"/>
    <p:sldId id="1908" r:id="rId31"/>
    <p:sldId id="1909" r:id="rId32"/>
    <p:sldId id="1910" r:id="rId33"/>
    <p:sldId id="1911" r:id="rId34"/>
    <p:sldId id="1912" r:id="rId35"/>
    <p:sldId id="1915" r:id="rId36"/>
    <p:sldId id="1916" r:id="rId37"/>
    <p:sldId id="1917" r:id="rId38"/>
    <p:sldId id="1918" r:id="rId39"/>
    <p:sldId id="1920" r:id="rId40"/>
    <p:sldId id="1965" r:id="rId41"/>
    <p:sldId id="1966" r:id="rId42"/>
    <p:sldId id="1922" r:id="rId43"/>
    <p:sldId id="1923" r:id="rId44"/>
    <p:sldId id="1924" r:id="rId45"/>
    <p:sldId id="1925" r:id="rId46"/>
    <p:sldId id="1926" r:id="rId47"/>
    <p:sldId id="1927" r:id="rId48"/>
    <p:sldId id="1928" r:id="rId49"/>
    <p:sldId id="1930" r:id="rId50"/>
    <p:sldId id="1968" r:id="rId51"/>
    <p:sldId id="1969" r:id="rId52"/>
    <p:sldId id="1932" r:id="rId53"/>
    <p:sldId id="1933" r:id="rId54"/>
    <p:sldId id="1934" r:id="rId55"/>
    <p:sldId id="1935" r:id="rId56"/>
    <p:sldId id="1936"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616D459-25C9-41BE-A675-B213035DE140}">
          <p14:sldIdLst>
            <p14:sldId id="1959"/>
            <p14:sldId id="2380"/>
          </p14:sldIdLst>
        </p14:section>
        <p14:section name="Keynote" id="{86A97C96-C712-A044-95DE-17D06CE567EB}">
          <p14:sldIdLst>
            <p14:sldId id="2377"/>
            <p14:sldId id="2381"/>
            <p14:sldId id="2379"/>
            <p14:sldId id="2318"/>
          </p14:sldIdLst>
        </p14:section>
        <p14:section name="Workshop" id="{CDB9190D-B2B8-404B-84FA-BA2A0F87F808}">
          <p14:sldIdLst>
            <p14:sldId id="1661"/>
            <p14:sldId id="1670"/>
            <p14:sldId id="1961"/>
            <p14:sldId id="1635"/>
            <p14:sldId id="1887"/>
            <p14:sldId id="1888"/>
            <p14:sldId id="1889"/>
            <p14:sldId id="1890"/>
            <p14:sldId id="1897"/>
            <p14:sldId id="1899"/>
            <p14:sldId id="1900"/>
            <p14:sldId id="1962"/>
            <p14:sldId id="1963"/>
            <p14:sldId id="1902"/>
            <p14:sldId id="1903"/>
            <p14:sldId id="1906"/>
            <p14:sldId id="1905"/>
            <p14:sldId id="1907"/>
            <p14:sldId id="1908"/>
            <p14:sldId id="1909"/>
            <p14:sldId id="1910"/>
            <p14:sldId id="1911"/>
            <p14:sldId id="1912"/>
            <p14:sldId id="1915"/>
            <p14:sldId id="1916"/>
            <p14:sldId id="1917"/>
            <p14:sldId id="1918"/>
            <p14:sldId id="1920"/>
            <p14:sldId id="1965"/>
            <p14:sldId id="1966"/>
            <p14:sldId id="1922"/>
            <p14:sldId id="1923"/>
            <p14:sldId id="1924"/>
            <p14:sldId id="1925"/>
            <p14:sldId id="1926"/>
            <p14:sldId id="1927"/>
            <p14:sldId id="1928"/>
            <p14:sldId id="1930"/>
            <p14:sldId id="1968"/>
            <p14:sldId id="1969"/>
            <p14:sldId id="1932"/>
            <p14:sldId id="1933"/>
            <p14:sldId id="1934"/>
            <p14:sldId id="1935"/>
            <p14:sldId id="1936"/>
          </p14:sldIdLst>
        </p14:section>
        <p14:section name="Survey" id="{69AF9E1F-2A83-8847-B327-94FB34911CEF}">
          <p14:sldIdLst/>
        </p14:section>
        <p14:section name="Wrap Up" id="{CFAB8232-DBB3-5E44-8D71-1F46522BC9A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3"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0" autoAdjust="0"/>
    <p:restoredTop sz="95425" autoAdjust="0"/>
  </p:normalViewPr>
  <p:slideViewPr>
    <p:cSldViewPr snapToGrid="0">
      <p:cViewPr varScale="1">
        <p:scale>
          <a:sx n="154" d="100"/>
          <a:sy n="154" d="100"/>
        </p:scale>
        <p:origin x="368"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8/31/20 12:17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8/31/20 12:17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python.org/3.6/tutorial/datastructures.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python.org/3/tutorial/modules.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python.org/3/library/math.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JBFCsrPPEtc&amp;t=5m43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medium.com/netflix-techblog/notebook-innovation-591ee3221233"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medium.com/netflix-techblog/python-at-netflix-bba45dae649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quora.com/What-programming-languages-are-used-at-Youtub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quora.com/What-programming-languages-are-used-at-Youtube" TargetMode="External"/><Relationship Id="rId4" Type="http://schemas.openxmlformats.org/officeDocument/2006/relationships/hyperlink" Target="https://en.wikipedia.org/wiki/Programming_languages_used_in_most_popular_websit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1587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String indices:</a:t>
            </a:r>
            <a:r>
              <a:rPr lang="en-US" sz="900" baseline="0"/>
              <a:t> </a:t>
            </a:r>
            <a:r>
              <a:rPr lang="en-US" sz="900" b="0" i="0" u="none" strike="noStrike" kern="1200">
                <a:solidFill>
                  <a:schemeClr val="tx1"/>
                </a:solidFill>
                <a:effectLst/>
                <a:latin typeface="Segoe UI" panose="020B0502040204020203" pitchFamily="34" charset="0"/>
                <a:ea typeface="+mn-ea"/>
                <a:cs typeface="+mn-cs"/>
              </a:rPr>
              <a:t>Strings can be </a:t>
            </a:r>
            <a:r>
              <a:rPr lang="en-US" sz="900" b="0" i="1" u="none" strike="noStrike" kern="1200">
                <a:solidFill>
                  <a:schemeClr val="tx1"/>
                </a:solidFill>
                <a:effectLst/>
                <a:latin typeface="Segoe UI" panose="020B0502040204020203" pitchFamily="34" charset="0"/>
                <a:ea typeface="+mn-ea"/>
                <a:cs typeface="+mn-cs"/>
              </a:rPr>
              <a:t>indexed</a:t>
            </a:r>
            <a:r>
              <a:rPr lang="en-US" sz="900" b="0" i="0" u="none" strike="noStrike" kern="1200">
                <a:solidFill>
                  <a:schemeClr val="tx1"/>
                </a:solidFill>
                <a:effectLst/>
                <a:latin typeface="Segoe UI" panose="020B0502040204020203" pitchFamily="34" charset="0"/>
                <a:ea typeface="+mn-ea"/>
                <a:cs typeface="+mn-cs"/>
              </a:rPr>
              <a:t> (subscripted), with the first character having index 0. </a:t>
            </a:r>
          </a:p>
          <a:p>
            <a:r>
              <a:rPr lang="en-US" sz="900" b="0" i="0" u="none" strike="noStrike" kern="1200">
                <a:solidFill>
                  <a:schemeClr val="tx1"/>
                </a:solidFill>
                <a:effectLst/>
                <a:latin typeface="Segoe UI" panose="020B0502040204020203" pitchFamily="34" charset="0"/>
                <a:ea typeface="+mn-ea"/>
                <a:cs typeface="+mn-cs"/>
              </a:rPr>
              <a:t>Indices can also be negative numbers, which means to start counting from the end of the string. Negative indices start </a:t>
            </a:r>
            <a:r>
              <a:rPr lang="en-US" sz="900"/>
              <a:t>from ‒1.</a:t>
            </a:r>
          </a:p>
          <a:p>
            <a:endParaRPr lang="en-US" sz="900"/>
          </a:p>
          <a:p>
            <a:r>
              <a:rPr lang="en-US" sz="900" b="0" i="0" u="none" strike="noStrike" kern="1200">
                <a:solidFill>
                  <a:schemeClr val="tx1"/>
                </a:solidFill>
                <a:effectLst/>
                <a:latin typeface="Segoe UI" panose="020B0502040204020203" pitchFamily="34" charset="0"/>
                <a:ea typeface="+mn-ea"/>
                <a:cs typeface="+mn-cs"/>
              </a:rPr>
              <a:t>Python also supports </a:t>
            </a:r>
            <a:r>
              <a:rPr lang="en-US" sz="900" b="0" i="1" u="none" strike="noStrike" kern="1200">
                <a:solidFill>
                  <a:schemeClr val="tx1"/>
                </a:solidFill>
                <a:effectLst/>
                <a:latin typeface="Segoe UI" panose="020B0502040204020203" pitchFamily="34" charset="0"/>
                <a:ea typeface="+mn-ea"/>
                <a:cs typeface="+mn-cs"/>
              </a:rPr>
              <a:t>slicing</a:t>
            </a:r>
            <a:r>
              <a:rPr lang="en-US" sz="900" b="0" i="0" u="none" strike="noStrike" kern="1200">
                <a:solidFill>
                  <a:schemeClr val="tx1"/>
                </a:solidFill>
                <a:effectLst/>
                <a:latin typeface="Segoe UI" panose="020B0502040204020203" pitchFamily="34" charset="0"/>
                <a:ea typeface="+mn-ea"/>
                <a:cs typeface="+mn-cs"/>
              </a:rPr>
              <a:t>, which extracts a substring. To slice, you indicate a </a:t>
            </a:r>
            <a:r>
              <a:rPr lang="en-US" sz="900" b="0" i="1" u="none" strike="noStrike" kern="1200">
                <a:solidFill>
                  <a:schemeClr val="tx1"/>
                </a:solidFill>
                <a:effectLst/>
                <a:latin typeface="Segoe UI" panose="020B0502040204020203" pitchFamily="34" charset="0"/>
                <a:ea typeface="+mn-ea"/>
                <a:cs typeface="+mn-cs"/>
              </a:rPr>
              <a:t>range</a:t>
            </a:r>
            <a:r>
              <a:rPr lang="en-US" sz="900" b="0" i="0" u="none" strike="noStrike" kern="1200">
                <a:solidFill>
                  <a:schemeClr val="tx1"/>
                </a:solidFill>
                <a:effectLst/>
                <a:latin typeface="Segoe UI" panose="020B0502040204020203" pitchFamily="34" charset="0"/>
                <a:ea typeface="+mn-ea"/>
                <a:cs typeface="+mn-cs"/>
              </a:rPr>
              <a:t> in the format </a:t>
            </a:r>
            <a:r>
              <a:rPr lang="en-US" sz="900"/>
              <a:t>start:end</a:t>
            </a:r>
            <a:r>
              <a:rPr lang="en-US" sz="900" b="0" i="0" u="none" strike="noStrike" kern="1200">
                <a:solidFill>
                  <a:schemeClr val="tx1"/>
                </a:solidFill>
                <a:effectLst/>
                <a:latin typeface="Segoe UI" panose="020B0502040204020203" pitchFamily="34" charset="0"/>
                <a:ea typeface="+mn-ea"/>
                <a:cs typeface="+mn-cs"/>
              </a:rPr>
              <a:t>, where the start position is included but the end position is excluded.</a:t>
            </a:r>
            <a:endParaRPr lang="en-US" sz="900"/>
          </a:p>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1D9BFF88-B9B5-4B68-BAE1-09ACB5D03C54}" type="datetime8">
              <a:rPr lang="en-US" smtClean="0"/>
              <a:t>8/31/20 12:17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84133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panose="020B0502040204020203" pitchFamily="34" charset="0"/>
                <a:ea typeface="+mn-ea"/>
                <a:cs typeface="+mn-cs"/>
              </a:rPr>
              <a:t>The string and numeric data types we have looked at so far are common to many programming languages. The other data types that we will look a</a:t>
            </a:r>
            <a:r>
              <a:rPr lang="en-US" sz="900" dirty="0"/>
              <a:t>t—lis</a:t>
            </a:r>
            <a:r>
              <a:rPr lang="en-US" sz="900" b="0" i="0" u="none" strike="noStrike" kern="1200" dirty="0">
                <a:solidFill>
                  <a:schemeClr val="tx1"/>
                </a:solidFill>
                <a:effectLst/>
                <a:latin typeface="Segoe UI" panose="020B0502040204020203" pitchFamily="34" charset="0"/>
                <a:ea typeface="+mn-ea"/>
                <a:cs typeface="+mn-cs"/>
              </a:rPr>
              <a:t>ts, tuples, and dictionaries</a:t>
            </a:r>
            <a:r>
              <a:rPr lang="en-US" sz="900" dirty="0"/>
              <a:t>—</a:t>
            </a:r>
            <a:r>
              <a:rPr lang="en-US" sz="900" b="0" i="0" u="none" strike="noStrike" kern="1200" dirty="0">
                <a:solidFill>
                  <a:schemeClr val="tx1"/>
                </a:solidFill>
                <a:effectLst/>
                <a:latin typeface="Segoe UI" panose="020B0502040204020203" pitchFamily="34" charset="0"/>
                <a:ea typeface="+mn-ea"/>
                <a:cs typeface="+mn-cs"/>
              </a:rPr>
              <a:t>set Python apart from C++ or Java by providing powerful and easy-to-use built-in data structures.</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0" i="0" u="none" strike="noStrike" kern="1200" dirty="0">
                <a:solidFill>
                  <a:schemeClr val="tx1"/>
                </a:solidFill>
                <a:effectLst/>
                <a:latin typeface="Segoe UI" panose="020B0502040204020203" pitchFamily="34" charset="0"/>
                <a:ea typeface="+mn-ea"/>
                <a:cs typeface="+mn-cs"/>
              </a:rPr>
              <a:t>A</a:t>
            </a:r>
            <a:r>
              <a:rPr lang="en-US" sz="900" b="0" i="0" u="none" strike="noStrike" kern="1200" baseline="0" dirty="0">
                <a:solidFill>
                  <a:schemeClr val="tx1"/>
                </a:solidFill>
                <a:effectLst/>
                <a:latin typeface="Segoe UI" panose="020B0502040204020203" pitchFamily="34" charset="0"/>
                <a:ea typeface="+mn-ea"/>
                <a:cs typeface="+mn-cs"/>
              </a:rPr>
              <a:t> </a:t>
            </a:r>
            <a:r>
              <a:rPr lang="en-US" sz="900" b="1" i="0" u="none" strike="noStrike" kern="1200" baseline="0" dirty="0">
                <a:solidFill>
                  <a:schemeClr val="tx1"/>
                </a:solidFill>
                <a:effectLst/>
                <a:latin typeface="Segoe UI" panose="020B0502040204020203" pitchFamily="34" charset="0"/>
                <a:ea typeface="+mn-ea"/>
                <a:cs typeface="+mn-cs"/>
              </a:rPr>
              <a:t>list</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can be written as a sequence of comma-separated values (items) between square brackets. Lists might contain items of different types, but usually the items all have the same type.</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Like strings (and all other built-in sequence types), lists can be indexed and sliced.</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List object methods</a:t>
            </a:r>
            <a:r>
              <a:rPr lang="en-US" sz="900" b="0" i="0" u="none" strike="noStrike" kern="1200" dirty="0">
                <a:solidFill>
                  <a:schemeClr val="tx1"/>
                </a:solidFill>
                <a:effectLst/>
                <a:latin typeface="Segoe UI" panose="020B0502040204020203" pitchFamily="34" charset="0"/>
                <a:ea typeface="+mn-ea"/>
                <a:cs typeface="+mn-cs"/>
              </a:rPr>
              <a:t>: Python include a number of handy methods that are available to all list objects.</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For example, </a:t>
            </a:r>
            <a:r>
              <a:rPr lang="en-US" sz="900" b="0" i="0" u="sng" strike="noStrike" kern="1200" dirty="0">
                <a:solidFill>
                  <a:schemeClr val="tx1"/>
                </a:solidFill>
                <a:effectLst/>
                <a:latin typeface="Segoe UI" panose="020B0502040204020203" pitchFamily="34" charset="0"/>
                <a:ea typeface="+mn-ea"/>
                <a:cs typeface="+mn-cs"/>
                <a:hlinkClick r:id="rId3"/>
              </a:rPr>
              <a:t>append()</a:t>
            </a:r>
            <a:r>
              <a:rPr lang="en-US" sz="900" b="0" i="0" u="none" strike="noStrike" kern="1200" dirty="0">
                <a:solidFill>
                  <a:schemeClr val="tx1"/>
                </a:solidFill>
                <a:effectLst/>
                <a:latin typeface="Segoe UI" panose="020B0502040204020203" pitchFamily="34" charset="0"/>
                <a:ea typeface="+mn-ea"/>
                <a:cs typeface="+mn-cs"/>
              </a:rPr>
              <a:t> and </a:t>
            </a:r>
            <a:r>
              <a:rPr lang="en-US" sz="900" b="0" i="0" u="sng" strike="noStrike" kern="1200" dirty="0">
                <a:solidFill>
                  <a:schemeClr val="tx1"/>
                </a:solidFill>
                <a:effectLst/>
                <a:latin typeface="Segoe UI" panose="020B0502040204020203" pitchFamily="34" charset="0"/>
                <a:ea typeface="+mn-ea"/>
                <a:cs typeface="+mn-cs"/>
                <a:hlinkClick r:id="rId3"/>
              </a:rPr>
              <a:t>extend()</a:t>
            </a:r>
            <a:r>
              <a:rPr lang="en-US" sz="900" b="0" i="0" u="none" strike="noStrike" kern="1200" dirty="0">
                <a:solidFill>
                  <a:schemeClr val="tx1"/>
                </a:solidFill>
                <a:effectLst/>
                <a:latin typeface="Segoe UI" panose="020B0502040204020203" pitchFamily="34" charset="0"/>
                <a:ea typeface="+mn-ea"/>
                <a:cs typeface="+mn-cs"/>
              </a:rPr>
              <a:t> enable you to add to the end of a list much like the += operator.</a:t>
            </a:r>
            <a:r>
              <a:rPr lang="en-US" sz="900" b="0" i="0" u="none" strike="noStrike" kern="1200" baseline="0" dirty="0">
                <a:solidFill>
                  <a:schemeClr val="tx1"/>
                </a:solidFill>
                <a:effectLst/>
                <a:latin typeface="Segoe UI" panose="020B0502040204020203" pitchFamily="34" charset="0"/>
                <a:ea typeface="+mn-ea"/>
                <a:cs typeface="+mn-cs"/>
              </a:rPr>
              <a:t> The </a:t>
            </a:r>
            <a:r>
              <a:rPr lang="en-US" sz="900" b="0" i="0" u="sng" strike="noStrike" kern="1200" dirty="0">
                <a:solidFill>
                  <a:schemeClr val="tx1"/>
                </a:solidFill>
                <a:effectLst/>
                <a:latin typeface="Segoe UI" panose="020B0502040204020203" pitchFamily="34" charset="0"/>
                <a:ea typeface="+mn-ea"/>
                <a:cs typeface="+mn-cs"/>
                <a:hlinkClick r:id="rId3"/>
              </a:rPr>
              <a:t>index()</a:t>
            </a:r>
            <a:r>
              <a:rPr lang="en-US" sz="900" b="0" i="0" u="none" strike="noStrike" kern="1200" dirty="0">
                <a:solidFill>
                  <a:schemeClr val="tx1"/>
                </a:solidFill>
                <a:effectLst/>
                <a:latin typeface="Segoe UI" panose="020B0502040204020203" pitchFamily="34" charset="0"/>
                <a:ea typeface="+mn-ea"/>
                <a:cs typeface="+mn-cs"/>
              </a:rPr>
              <a:t> method returns the index of the first matching item in a list (if present). The </a:t>
            </a:r>
            <a:r>
              <a:rPr lang="en-US" sz="900" b="0" i="0" u="sng" strike="noStrike" kern="1200" dirty="0">
                <a:solidFill>
                  <a:schemeClr val="tx1"/>
                </a:solidFill>
                <a:effectLst/>
                <a:latin typeface="Segoe UI" panose="020B0502040204020203" pitchFamily="34" charset="0"/>
                <a:ea typeface="+mn-ea"/>
                <a:cs typeface="+mn-cs"/>
                <a:hlinkClick r:id="rId3"/>
              </a:rPr>
              <a:t>count()</a:t>
            </a:r>
            <a:r>
              <a:rPr lang="en-US" sz="900" b="0" i="0" u="none" strike="noStrike" kern="1200" dirty="0">
                <a:solidFill>
                  <a:schemeClr val="tx1"/>
                </a:solidFill>
                <a:effectLst/>
                <a:latin typeface="Segoe UI" panose="020B0502040204020203" pitchFamily="34" charset="0"/>
                <a:ea typeface="+mn-ea"/>
                <a:cs typeface="+mn-cs"/>
              </a:rPr>
              <a:t> method returns the number of items in a list that match objects you pass in. </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0" i="0" u="none" strike="noStrike" kern="1200" dirty="0">
                <a:solidFill>
                  <a:schemeClr val="tx1"/>
                </a:solidFill>
                <a:effectLst/>
                <a:latin typeface="Segoe UI" panose="020B0502040204020203" pitchFamily="34" charset="0"/>
                <a:ea typeface="+mn-ea"/>
                <a:cs typeface="+mn-cs"/>
              </a:rPr>
              <a:t>There are two methods for removing items from a list. The first is </a:t>
            </a:r>
            <a:r>
              <a:rPr lang="en-US" sz="900" b="0" i="0" u="sng" strike="noStrike" kern="1200" dirty="0">
                <a:solidFill>
                  <a:schemeClr val="tx1"/>
                </a:solidFill>
                <a:effectLst/>
                <a:latin typeface="Segoe UI" panose="020B0502040204020203" pitchFamily="34" charset="0"/>
                <a:ea typeface="+mn-ea"/>
                <a:cs typeface="+mn-cs"/>
                <a:hlinkClick r:id="rId3"/>
              </a:rPr>
              <a:t>remove()</a:t>
            </a:r>
            <a:r>
              <a:rPr lang="en-US" sz="900" b="0" i="0" u="none" strike="noStrike" kern="1200" dirty="0">
                <a:solidFill>
                  <a:schemeClr val="tx1"/>
                </a:solidFill>
                <a:effectLst/>
                <a:latin typeface="Segoe UI" panose="020B0502040204020203" pitchFamily="34" charset="0"/>
                <a:ea typeface="+mn-ea"/>
                <a:cs typeface="+mn-cs"/>
              </a:rPr>
              <a:t>, which locates the first occurrence of an item in list and removes it (if present).</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The other method for removing items from lists is the </a:t>
            </a:r>
            <a:r>
              <a:rPr lang="en-US" sz="900" b="0" i="0" u="sng" strike="noStrike" kern="1200" dirty="0">
                <a:solidFill>
                  <a:schemeClr val="tx1"/>
                </a:solidFill>
                <a:effectLst/>
                <a:latin typeface="Segoe UI" panose="020B0502040204020203" pitchFamily="34" charset="0"/>
                <a:ea typeface="+mn-ea"/>
                <a:cs typeface="+mn-cs"/>
                <a:hlinkClick r:id="rId3"/>
              </a:rPr>
              <a:t>pop()</a:t>
            </a:r>
            <a:r>
              <a:rPr lang="en-US" sz="900" b="0" i="0" u="none" strike="noStrike" kern="1200" dirty="0">
                <a:solidFill>
                  <a:schemeClr val="tx1"/>
                </a:solidFill>
                <a:effectLst/>
                <a:latin typeface="Segoe UI" panose="020B0502040204020203" pitchFamily="34" charset="0"/>
                <a:ea typeface="+mn-ea"/>
                <a:cs typeface="+mn-cs"/>
              </a:rPr>
              <a:t> method. If you supply pop() with an index number, it will remove the item from that location in the list and return it; otherwise, pop() removes the last item in a list and returns it. The </a:t>
            </a:r>
            <a:r>
              <a:rPr lang="en-US" sz="900" b="0" i="0" u="sng" strike="noStrike" kern="1200" dirty="0">
                <a:solidFill>
                  <a:schemeClr val="tx1"/>
                </a:solidFill>
                <a:effectLst/>
                <a:latin typeface="Segoe UI" panose="020B0502040204020203" pitchFamily="34" charset="0"/>
                <a:ea typeface="+mn-ea"/>
                <a:cs typeface="+mn-cs"/>
                <a:hlinkClick r:id="rId3"/>
              </a:rPr>
              <a:t>insert()</a:t>
            </a:r>
            <a:r>
              <a:rPr lang="en-US" sz="900" b="0" i="0" u="none" strike="noStrike" kern="1200" dirty="0">
                <a:solidFill>
                  <a:schemeClr val="tx1"/>
                </a:solidFill>
                <a:effectLst/>
                <a:latin typeface="Segoe UI" panose="020B0502040204020203" pitchFamily="34" charset="0"/>
                <a:ea typeface="+mn-ea"/>
                <a:cs typeface="+mn-cs"/>
              </a:rPr>
              <a:t> method enables you to add an item to a specific location in a list.</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Unsurprisingly, the </a:t>
            </a:r>
            <a:r>
              <a:rPr lang="en-US" sz="900" b="0" i="0" u="sng" strike="noStrike" kern="1200" dirty="0">
                <a:solidFill>
                  <a:schemeClr val="tx1"/>
                </a:solidFill>
                <a:effectLst/>
                <a:latin typeface="Segoe UI" panose="020B0502040204020203" pitchFamily="34" charset="0"/>
                <a:ea typeface="+mn-ea"/>
                <a:cs typeface="+mn-cs"/>
                <a:hlinkClick r:id="rId3"/>
              </a:rPr>
              <a:t>reverse()</a:t>
            </a:r>
            <a:r>
              <a:rPr lang="en-US" sz="900" b="0" i="0" u="none" strike="noStrike" kern="1200" dirty="0">
                <a:solidFill>
                  <a:schemeClr val="tx1"/>
                </a:solidFill>
                <a:effectLst/>
                <a:latin typeface="Segoe UI" panose="020B0502040204020203" pitchFamily="34" charset="0"/>
                <a:ea typeface="+mn-ea"/>
                <a:cs typeface="+mn-cs"/>
              </a:rPr>
              <a:t> method reverses the order of items in a list.</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Finally, the </a:t>
            </a:r>
            <a:r>
              <a:rPr lang="en-US" sz="900" b="0" i="0" u="sng" kern="1200" dirty="0">
                <a:solidFill>
                  <a:schemeClr val="tx1"/>
                </a:solidFill>
                <a:effectLst/>
                <a:latin typeface="Segoe UI" panose="020B0502040204020203" pitchFamily="34" charset="0"/>
                <a:ea typeface="+mn-ea"/>
                <a:cs typeface="+mn-cs"/>
                <a:hlinkClick r:id="rId3"/>
              </a:rPr>
              <a:t>sort()</a:t>
            </a:r>
            <a:r>
              <a:rPr lang="en-US" sz="900" b="0" i="0" u="none" strike="noStrike" kern="1200" dirty="0">
                <a:solidFill>
                  <a:schemeClr val="tx1"/>
                </a:solidFill>
                <a:effectLst/>
                <a:latin typeface="Segoe UI" panose="020B0502040204020203" pitchFamily="34" charset="0"/>
                <a:ea typeface="+mn-ea"/>
                <a:cs typeface="+mn-cs"/>
              </a:rPr>
              <a:t> method orders the items in a list.</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Tuples</a:t>
            </a:r>
            <a:r>
              <a:rPr lang="en-US" sz="900" b="0" i="0" u="none" strike="noStrike" kern="1200" baseline="0" dirty="0">
                <a:solidFill>
                  <a:schemeClr val="tx1"/>
                </a:solidFill>
                <a:effectLst/>
                <a:latin typeface="Segoe UI" panose="020B0502040204020203" pitchFamily="34" charset="0"/>
                <a:ea typeface="+mn-ea"/>
                <a:cs typeface="+mn-cs"/>
              </a:rPr>
              <a:t> are immutable lists. To create tuples, you use parentheses instead of brackets. Tuples can be useful to create a data structure that won't be altered later in a program. Once they’re defined, you </a:t>
            </a:r>
            <a:r>
              <a:rPr lang="en-US" sz="900" b="0" i="0" u="none" strike="noStrike" kern="1200" dirty="0">
                <a:solidFill>
                  <a:schemeClr val="tx1"/>
                </a:solidFill>
                <a:effectLst/>
                <a:latin typeface="Segoe UI" panose="020B0502040204020203" pitchFamily="34" charset="0"/>
                <a:ea typeface="+mn-ea"/>
                <a:cs typeface="+mn-cs"/>
              </a:rPr>
              <a:t>cannot change elements within them.</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Dictionaries</a:t>
            </a:r>
            <a:r>
              <a:rPr lang="en-US" sz="900" b="0" i="0" u="none" strike="noStrike" kern="1200" dirty="0">
                <a:solidFill>
                  <a:schemeClr val="tx1"/>
                </a:solidFill>
                <a:effectLst/>
                <a:latin typeface="Segoe UI" panose="020B0502040204020203" pitchFamily="34" charset="0"/>
                <a:ea typeface="+mn-ea"/>
                <a:cs typeface="+mn-cs"/>
              </a:rPr>
              <a:t> in Python provide a means of mapping information between unique keys and values. You create dictionaries by listing zero or more key-value pairs inside of curly braces.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1D9BFF88-B9B5-4B68-BAE1-09ACB5D03C54}" type="datetime8">
              <a:rPr lang="en-US" smtClean="0"/>
              <a:t>8/31/20 12:17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7713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panose="020B0502040204020203" pitchFamily="34" charset="0"/>
                <a:ea typeface="+mn-ea"/>
                <a:cs typeface="+mn-cs"/>
              </a:rPr>
              <a:t>As your Python programming grows more complex, you will want to test lists and tuples for the membership of specific data. The “</a:t>
            </a:r>
            <a:r>
              <a:rPr lang="en-US" sz="900" dirty="0"/>
              <a:t>in”</a:t>
            </a:r>
            <a:r>
              <a:rPr lang="en-US" sz="900" b="0" i="0" u="none" strike="noStrike" kern="1200" dirty="0">
                <a:solidFill>
                  <a:schemeClr val="tx1"/>
                </a:solidFill>
                <a:effectLst/>
                <a:latin typeface="Segoe UI" panose="020B0502040204020203" pitchFamily="34" charset="0"/>
                <a:ea typeface="+mn-ea"/>
                <a:cs typeface="+mn-cs"/>
              </a:rPr>
              <a:t> operator enables you to do that. You can also test to see if something is not in a list or tuple using “</a:t>
            </a:r>
            <a:r>
              <a:rPr lang="en-US" sz="900" dirty="0"/>
              <a:t>not in.”</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1D9BFF88-B9B5-4B68-BAE1-09ACB5D03C54}" type="datetime8">
              <a:rPr lang="en-US" smtClean="0"/>
              <a:t>8/31/20 12:17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76918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List comprehensions</a:t>
            </a:r>
            <a:r>
              <a:rPr lang="en-US" sz="900" baseline="0"/>
              <a:t> are algorithmically generated lists.</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696283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panose="020B0502040204020203" pitchFamily="34" charset="0"/>
                <a:ea typeface="+mn-ea"/>
                <a:cs typeface="+mn-cs"/>
              </a:rPr>
              <a:t>If you quit from the Python interpreter and enter it again, the definitions you have made (your functions and variables) will be lost. Similarly, you might also want to use a handy function that you’ve written in several programs without copying its definition into each program.</a:t>
            </a:r>
          </a:p>
          <a:p>
            <a:endParaRPr lang="en-US" sz="900" b="0" i="0" u="none" strike="noStrike"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To support this capability, Python has a way to put definitions in a file and use them in a script or in an interactive instance of the interpreter. Such a file is called a </a:t>
            </a:r>
            <a:r>
              <a:rPr lang="en-US" sz="900" b="0" i="1" u="sng" strike="noStrike" kern="1200">
                <a:solidFill>
                  <a:schemeClr val="tx1"/>
                </a:solidFill>
                <a:effectLst/>
                <a:latin typeface="Segoe UI" panose="020B0502040204020203" pitchFamily="34" charset="0"/>
                <a:ea typeface="+mn-ea"/>
                <a:cs typeface="+mn-cs"/>
                <a:hlinkClick r:id="rId3"/>
              </a:rPr>
              <a:t>module</a:t>
            </a:r>
            <a:r>
              <a:rPr lang="en-US" sz="900" b="0" i="0" u="none" strike="noStrike" kern="1200">
                <a:solidFill>
                  <a:schemeClr val="tx1"/>
                </a:solidFill>
                <a:effectLst/>
                <a:latin typeface="Segoe UI" panose="020B0502040204020203" pitchFamily="34" charset="0"/>
                <a:ea typeface="+mn-ea"/>
                <a:cs typeface="+mn-cs"/>
              </a:rPr>
              <a:t>. Definitions from a module can be imported into other programs or modules.</a:t>
            </a:r>
          </a:p>
          <a:p>
            <a:r>
              <a:rPr lang="en-US" sz="900" b="0" i="0" u="none" strike="noStrike" kern="1200">
                <a:solidFill>
                  <a:schemeClr val="tx1"/>
                </a:solidFill>
                <a:effectLst/>
                <a:latin typeface="Segoe UI" panose="020B0502040204020203" pitchFamily="34" charset="0"/>
                <a:ea typeface="+mn-ea"/>
                <a:cs typeface="+mn-cs"/>
              </a:rPr>
              <a:t>For example, the factorial() function is not one of the standard functions built into Python. It is part of the Python </a:t>
            </a:r>
            <a:r>
              <a:rPr lang="en-US" sz="900" b="0" i="0" u="sng" strike="noStrike" kern="1200">
                <a:solidFill>
                  <a:schemeClr val="tx1"/>
                </a:solidFill>
                <a:effectLst/>
                <a:latin typeface="Segoe UI" panose="020B0502040204020203" pitchFamily="34" charset="0"/>
                <a:ea typeface="+mn-ea"/>
                <a:cs typeface="+mn-cs"/>
                <a:hlinkClick r:id="rId4"/>
              </a:rPr>
              <a:t>math</a:t>
            </a:r>
            <a:r>
              <a:rPr lang="en-US" sz="900" b="0" i="0" u="none" strike="noStrike" kern="1200">
                <a:solidFill>
                  <a:schemeClr val="tx1"/>
                </a:solidFill>
                <a:effectLst/>
                <a:latin typeface="Segoe UI" panose="020B0502040204020203" pitchFamily="34" charset="0"/>
                <a:ea typeface="+mn-ea"/>
                <a:cs typeface="+mn-cs"/>
              </a:rPr>
              <a:t> module.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96579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435323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54834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City of Los Angeles uses NumPy (in conjunction</a:t>
            </a:r>
            <a:r>
              <a:rPr lang="en-US" baseline="0" dirty="0"/>
              <a:t> with</a:t>
            </a:r>
            <a:r>
              <a:rPr lang="en-US" dirty="0"/>
              <a:t> pandas) to predict illegal eviction of tenants from rent-controlled </a:t>
            </a:r>
            <a:r>
              <a:rPr lang="en-US" sz="900" dirty="0"/>
              <a:t>apartment buildings under the California</a:t>
            </a:r>
            <a:r>
              <a:rPr lang="en-US" sz="900" baseline="0" dirty="0"/>
              <a:t> Ellis Act (</a:t>
            </a:r>
            <a:r>
              <a:rPr lang="en-US" sz="900" dirty="0">
                <a:hlinkClick r:id="rId3"/>
              </a:rPr>
              <a:t>https://www.youtube.com/watch?v=JBFCsrPPEtc&amp;t=5m43s</a:t>
            </a:r>
            <a:r>
              <a:rPr lang="en-US" sz="900" baseline="0" dirty="0"/>
              <a:t>). NumPy provides pre-compiled functions that are faster than regular Python functions (particularly on large datasets), and it is a standard numeric library for </a:t>
            </a:r>
            <a:r>
              <a:rPr lang="en-US" sz="882" baseline="0" dirty="0"/>
              <a:t>data science conducted using Python. It is also the foundation for another popular and important library we will examine later in the course: pandas.</a:t>
            </a:r>
            <a:endParaRPr lang="en-US" sz="900" b="0" i="0" dirty="0">
              <a:effectLs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372947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panose="020B0502040204020203" pitchFamily="34" charset="0"/>
                <a:ea typeface="+mn-ea"/>
                <a:cs typeface="+mn-cs"/>
              </a:rPr>
              <a:t>IPython</a:t>
            </a:r>
            <a:r>
              <a:rPr lang="en-US" sz="900" b="0" i="0" kern="1200" baseline="0">
                <a:solidFill>
                  <a:schemeClr val="tx1"/>
                </a:solidFill>
                <a:effectLst/>
                <a:latin typeface="Segoe UI" panose="020B0502040204020203" pitchFamily="34" charset="0"/>
                <a:ea typeface="+mn-ea"/>
                <a:cs typeface="+mn-cs"/>
              </a:rPr>
              <a:t> i</a:t>
            </a:r>
            <a:r>
              <a:rPr lang="en-US" sz="900" b="0" i="0" kern="1200">
                <a:solidFill>
                  <a:schemeClr val="tx1"/>
                </a:solidFill>
                <a:effectLst/>
                <a:latin typeface="Segoe UI" panose="020B0502040204020203" pitchFamily="34" charset="0"/>
                <a:ea typeface="+mn-ea"/>
                <a:cs typeface="+mn-cs"/>
              </a:rPr>
              <a:t>s an interactive command-line terminal for Python and one of the main features of Jupyter</a:t>
            </a:r>
            <a:r>
              <a:rPr lang="en-US" sz="900" b="0" i="0" kern="1200" baseline="0">
                <a:solidFill>
                  <a:schemeClr val="tx1"/>
                </a:solidFill>
                <a:effectLst/>
                <a:latin typeface="Segoe UI" panose="020B0502040204020203" pitchFamily="34" charset="0"/>
                <a:ea typeface="+mn-ea"/>
                <a:cs typeface="+mn-cs"/>
              </a:rPr>
              <a:t> notebooks</a:t>
            </a:r>
            <a:r>
              <a:rPr lang="en-US" sz="900" b="0" i="0" kern="1200">
                <a:solidFill>
                  <a:schemeClr val="tx1"/>
                </a:solidFill>
                <a:effectLst/>
                <a:latin typeface="Segoe UI" panose="020B0502040204020203" pitchFamily="34" charset="0"/>
                <a:ea typeface="+mn-ea"/>
                <a:cs typeface="+mn-cs"/>
              </a:rPr>
              <a:t>. Code cells in Jupyter</a:t>
            </a:r>
            <a:r>
              <a:rPr lang="en-US" sz="900" b="0" i="0" kern="1200" baseline="0">
                <a:solidFill>
                  <a:schemeClr val="tx1"/>
                </a:solidFill>
                <a:effectLst/>
                <a:latin typeface="Segoe UI" panose="020B0502040204020203" pitchFamily="34" charset="0"/>
                <a:ea typeface="+mn-ea"/>
                <a:cs typeface="+mn-cs"/>
              </a:rPr>
              <a:t> notebooks use IPython.</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IPython gives you the ability to quickly explore the contents of a package like NumPy by using the tab-completion feature. So, if you want to see all of the functions available with NumPy, type this:</a:t>
            </a:r>
          </a:p>
          <a:p>
            <a:pPr latinLnBrk="1"/>
            <a:endParaRPr lang="en-US" sz="900" kern="1200">
              <a:solidFill>
                <a:schemeClr val="tx1"/>
              </a:solidFill>
              <a:effectLst/>
              <a:latin typeface="Segoe UI" panose="020B0502040204020203" pitchFamily="34" charset="0"/>
              <a:ea typeface="+mn-ea"/>
              <a:cs typeface="+mn-cs"/>
            </a:endParaRPr>
          </a:p>
          <a:p>
            <a:pPr latinLnBrk="1"/>
            <a:r>
              <a:rPr lang="en-US" sz="900" kern="1200">
                <a:solidFill>
                  <a:schemeClr val="tx1"/>
                </a:solidFill>
                <a:effectLst/>
                <a:latin typeface="Segoe UI" panose="020B0502040204020203" pitchFamily="34" charset="0"/>
                <a:ea typeface="+mn-ea"/>
                <a:cs typeface="+mn-cs"/>
              </a:rPr>
              <a:t>In [1]: np.&lt;TAB&gt;</a:t>
            </a:r>
          </a:p>
          <a:p>
            <a:pPr latinLnBrk="1"/>
            <a:endParaRPr lang="en-US" sz="900" kern="1200">
              <a:solidFill>
                <a:schemeClr val="tx1"/>
              </a:solidFill>
              <a:effectLst/>
              <a:latin typeface="Segoe UI" panose="020B0502040204020203" pitchFamily="34" charset="0"/>
              <a:ea typeface="+mn-ea"/>
              <a:cs typeface="+mn-cs"/>
            </a:endParaRPr>
          </a:p>
          <a:p>
            <a:pPr latinLnBrk="1"/>
            <a:r>
              <a:rPr lang="en-US" sz="900" kern="1200">
                <a:solidFill>
                  <a:schemeClr val="tx1"/>
                </a:solidFill>
                <a:effectLst/>
                <a:latin typeface="Segoe UI" panose="020B0502040204020203" pitchFamily="34" charset="0"/>
                <a:ea typeface="+mn-ea"/>
                <a:cs typeface="+mn-cs"/>
              </a:rPr>
              <a:t>Appen</a:t>
            </a:r>
            <a:r>
              <a:rPr lang="en-US" sz="900" kern="1200" baseline="0">
                <a:solidFill>
                  <a:schemeClr val="tx1"/>
                </a:solidFill>
                <a:effectLst/>
                <a:latin typeface="Segoe UI" panose="020B0502040204020203" pitchFamily="34" charset="0"/>
                <a:ea typeface="+mn-ea"/>
                <a:cs typeface="+mn-cs"/>
              </a:rPr>
              <a:t>d “?” to any method to bring up the help info for that method.</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99778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a:solidFill>
                  <a:schemeClr val="tx1"/>
                </a:solidFill>
                <a:effectLst/>
                <a:latin typeface="Segoe UI" panose="020B0502040204020203" pitchFamily="34" charset="0"/>
                <a:ea typeface="+mn-ea"/>
                <a:cs typeface="+mn-cs"/>
              </a:rPr>
              <a:t>In Python, the types are dynamically inferred. The standard mutable multi-element container in Python is the list. </a:t>
            </a:r>
          </a:p>
          <a:p>
            <a:endParaRPr lang="en-US"/>
          </a:p>
          <a:p>
            <a:r>
              <a:rPr lang="en-US" sz="900" kern="1200">
                <a:solidFill>
                  <a:schemeClr val="tx1"/>
                </a:solidFill>
                <a:effectLst/>
                <a:latin typeface="Segoe UI" panose="020B0502040204020203" pitchFamily="34" charset="0"/>
                <a:ea typeface="+mn-ea"/>
                <a:cs typeface="+mn-cs"/>
              </a:rPr>
              <a:t>Lists are </a:t>
            </a:r>
            <a:r>
              <a:rPr lang="en-US" sz="900" kern="1200" baseline="0">
                <a:solidFill>
                  <a:schemeClr val="tx1"/>
                </a:solidFill>
                <a:effectLst/>
                <a:latin typeface="Segoe UI" panose="020B0502040204020203" pitchFamily="34" charset="0"/>
                <a:ea typeface="+mn-ea"/>
                <a:cs typeface="+mn-cs"/>
              </a:rPr>
              <a:t>flexible, but they </a:t>
            </a:r>
            <a:r>
              <a:rPr lang="en-US" sz="900" kern="1200">
                <a:solidFill>
                  <a:schemeClr val="tx1"/>
                </a:solidFill>
                <a:effectLst/>
                <a:latin typeface="Segoe UI" panose="020B0502040204020203" pitchFamily="34" charset="0"/>
                <a:ea typeface="+mn-ea"/>
                <a:cs typeface="+mn-cs"/>
              </a:rPr>
              <a:t>can become expensive in terms of memory and performance if we are dealing with hundreds of thousands or millions of items in a list. In contrast,</a:t>
            </a:r>
            <a:r>
              <a:rPr lang="en-US" sz="900" kern="1200" baseline="0">
                <a:solidFill>
                  <a:schemeClr val="tx1"/>
                </a:solidFill>
                <a:effectLst/>
                <a:latin typeface="Segoe UI" panose="020B0502040204020203" pitchFamily="34" charset="0"/>
                <a:ea typeface="+mn-ea"/>
                <a:cs typeface="+mn-cs"/>
              </a:rPr>
              <a:t> NumPy arrays (also known as ndarrays) </a:t>
            </a:r>
            <a:r>
              <a:rPr lang="en-US" sz="900" kern="1200">
                <a:solidFill>
                  <a:schemeClr val="tx1"/>
                </a:solidFill>
                <a:effectLst/>
                <a:latin typeface="Segoe UI" panose="020B0502040204020203" pitchFamily="34" charset="0"/>
                <a:ea typeface="+mn-ea"/>
                <a:cs typeface="+mn-cs"/>
              </a:rPr>
              <a:t>are efficient memory-wise and computationally. </a:t>
            </a:r>
          </a:p>
          <a:p>
            <a:endParaRPr lang="en-US" sz="900" kern="1200">
              <a:solidFill>
                <a:schemeClr val="tx1"/>
              </a:solidFill>
              <a:effectLst/>
              <a:latin typeface="Segoe UI" panose="020B0502040204020203" pitchFamily="34" charset="0"/>
              <a:ea typeface="+mn-ea"/>
              <a:cs typeface="+mn-cs"/>
            </a:endParaRPr>
          </a:p>
          <a:p>
            <a:r>
              <a:rPr lang="en-US"/>
              <a:t>Fixed</a:t>
            </a:r>
            <a:r>
              <a:rPr lang="en-US" baseline="0"/>
              <a:t> type arrays can be created:</a:t>
            </a:r>
          </a:p>
          <a:p>
            <a:r>
              <a:rPr lang="en-US"/>
              <a:t>np.zeros</a:t>
            </a:r>
          </a:p>
          <a:p>
            <a:r>
              <a:rPr lang="en-US"/>
              <a:t>np.ones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47960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will be working through the workshop today. </a:t>
            </a:r>
          </a:p>
          <a:p>
            <a:endParaRPr lang="en-US" dirty="0"/>
          </a:p>
          <a:p>
            <a:r>
              <a:rPr lang="en-US" dirty="0"/>
              <a:t>1. We will go through each section by starting with why we are learning a specific topic and section, I start by giving a high level overview of the materials we are covering and  how this content fits into the big picture.</a:t>
            </a:r>
          </a:p>
          <a:p>
            <a:r>
              <a:rPr lang="en-US" dirty="0"/>
              <a:t>2. When we work, we work short periods of time with high concentration and intensity. With few distractions.</a:t>
            </a:r>
          </a:p>
          <a:p>
            <a:r>
              <a:rPr lang="en-US" dirty="0"/>
              <a:t>3. After we’ve finished a section we will take a break.</a:t>
            </a:r>
          </a:p>
          <a:p>
            <a:r>
              <a:rPr lang="en-US" dirty="0"/>
              <a:t>4. Before we start on new material we will review the material that we just covered.</a:t>
            </a:r>
          </a:p>
          <a:p>
            <a:r>
              <a:rPr lang="en-US" dirty="0"/>
              <a:t>	a. While we are reviewing we need to make connections. We should connect and think about the new concepts we are learning and connect them to old concepts.</a:t>
            </a:r>
          </a:p>
          <a:p>
            <a:r>
              <a:rPr lang="en-US" dirty="0"/>
              <a:t>	b. By making connections and associating data with other data that we are familiar with, we retain the things we learn better.</a:t>
            </a:r>
          </a:p>
          <a:p>
            <a:r>
              <a:rPr lang="en-US" dirty="0"/>
              <a:t>	c. Our brains are giant classification modeling engines.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144277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Array attributes</a:t>
            </a:r>
          </a:p>
          <a:p>
            <a:r>
              <a:rPr lang="en-US" sz="900" kern="1200">
                <a:solidFill>
                  <a:schemeClr val="tx1"/>
                </a:solidFill>
                <a:effectLst/>
                <a:latin typeface="Segoe UI" panose="020B0502040204020203" pitchFamily="34" charset="0"/>
                <a:ea typeface="+mn-ea"/>
                <a:cs typeface="+mn-cs"/>
              </a:rPr>
              <a:t>On this slide,</a:t>
            </a:r>
            <a:r>
              <a:rPr lang="en-US" sz="900" kern="1200" baseline="0">
                <a:solidFill>
                  <a:schemeClr val="tx1"/>
                </a:solidFill>
                <a:effectLst/>
                <a:latin typeface="Segoe UI" panose="020B0502040204020203" pitchFamily="34" charset="0"/>
                <a:ea typeface="+mn-ea"/>
                <a:cs typeface="+mn-cs"/>
              </a:rPr>
              <a:t> we </a:t>
            </a:r>
            <a:r>
              <a:rPr lang="en-US" sz="900" kern="1200">
                <a:solidFill>
                  <a:schemeClr val="tx1"/>
                </a:solidFill>
                <a:effectLst/>
                <a:latin typeface="Segoe UI" panose="020B0502040204020203" pitchFamily="34" charset="0"/>
                <a:ea typeface="+mn-ea"/>
                <a:cs typeface="+mn-cs"/>
              </a:rPr>
              <a:t>start by defining three arrays filled with random numbers: one one-dimensional, another two-dimensional, and the last three-dimensional. We then</a:t>
            </a:r>
            <a:r>
              <a:rPr lang="en-US" sz="900" kern="1200" baseline="0">
                <a:solidFill>
                  <a:schemeClr val="tx1"/>
                </a:solidFill>
                <a:effectLst/>
                <a:latin typeface="Segoe UI" panose="020B0502040204020203" pitchFamily="34" charset="0"/>
                <a:ea typeface="+mn-ea"/>
                <a:cs typeface="+mn-cs"/>
              </a:rPr>
              <a:t> print out various attributes of the array.</a:t>
            </a:r>
            <a:endParaRPr lang="en-US" sz="900" kern="1200">
              <a:solidFill>
                <a:schemeClr val="tx1"/>
              </a:solidFill>
              <a:effectLst/>
              <a:latin typeface="Segoe UI" panose="020B0502040204020203" pitchFamily="34" charset="0"/>
              <a:ea typeface="+mn-ea"/>
              <a:cs typeface="+mn-cs"/>
            </a:endParaRPr>
          </a:p>
          <a:p>
            <a:endParaRPr lang="en-US" sz="900"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Each array has attributes </a:t>
            </a:r>
            <a:r>
              <a:rPr lang="en-US" sz="900" b="1"/>
              <a:t>ndim</a:t>
            </a:r>
            <a:r>
              <a:rPr lang="en-US" sz="900" b="0" i="0" u="none" strike="noStrike" kern="1200">
                <a:solidFill>
                  <a:schemeClr val="tx1"/>
                </a:solidFill>
                <a:effectLst/>
                <a:latin typeface="Segoe UI" panose="020B0502040204020203" pitchFamily="34" charset="0"/>
                <a:ea typeface="+mn-ea"/>
                <a:cs typeface="+mn-cs"/>
              </a:rPr>
              <a:t> (the number of dimensions), </a:t>
            </a:r>
            <a:r>
              <a:rPr lang="en-US" sz="900" b="1"/>
              <a:t>shape</a:t>
            </a:r>
            <a:r>
              <a:rPr lang="en-US" sz="900" b="0" i="0" u="none" strike="noStrike" kern="1200">
                <a:solidFill>
                  <a:schemeClr val="tx1"/>
                </a:solidFill>
                <a:effectLst/>
                <a:latin typeface="Segoe UI" panose="020B0502040204020203" pitchFamily="34" charset="0"/>
                <a:ea typeface="+mn-ea"/>
                <a:cs typeface="+mn-cs"/>
              </a:rPr>
              <a:t> (the size of each dimension), and </a:t>
            </a:r>
            <a:r>
              <a:rPr lang="en-US" sz="900" b="1"/>
              <a:t>size</a:t>
            </a:r>
            <a:r>
              <a:rPr lang="en-US" sz="900" b="0" i="0" u="none" strike="noStrike" kern="1200">
                <a:solidFill>
                  <a:schemeClr val="tx1"/>
                </a:solidFill>
                <a:effectLst/>
                <a:latin typeface="Segoe UI" panose="020B0502040204020203" pitchFamily="34" charset="0"/>
                <a:ea typeface="+mn-ea"/>
                <a:cs typeface="+mn-cs"/>
              </a:rPr>
              <a:t> (the total size of the array).</a:t>
            </a:r>
            <a:r>
              <a:rPr lang="en-US" sz="900" b="0" i="0" u="none" strike="noStrike" kern="1200" baseline="0">
                <a:solidFill>
                  <a:schemeClr val="tx1"/>
                </a:solidFill>
                <a:effectLst/>
                <a:latin typeface="Segoe UI" panose="020B0502040204020203" pitchFamily="34" charset="0"/>
                <a:ea typeface="+mn-ea"/>
                <a:cs typeface="+mn-cs"/>
              </a:rPr>
              <a:t> </a:t>
            </a:r>
            <a:r>
              <a:rPr lang="en-US" sz="900" b="0" i="0" u="none" strike="noStrike" kern="1200">
                <a:solidFill>
                  <a:schemeClr val="tx1"/>
                </a:solidFill>
                <a:effectLst/>
                <a:latin typeface="Segoe UI" panose="020B0502040204020203" pitchFamily="34" charset="0"/>
                <a:ea typeface="+mn-ea"/>
                <a:cs typeface="+mn-cs"/>
              </a:rPr>
              <a:t>Another useful attribute is the </a:t>
            </a:r>
            <a:r>
              <a:rPr lang="en-US" sz="900" b="1" i="0" u="none" strike="noStrike" kern="1200">
                <a:solidFill>
                  <a:schemeClr val="tx1"/>
                </a:solidFill>
                <a:effectLst/>
                <a:latin typeface="Segoe UI" panose="020B0502040204020203" pitchFamily="34" charset="0"/>
                <a:ea typeface="+mn-ea"/>
                <a:cs typeface="+mn-cs"/>
              </a:rPr>
              <a:t>dtype</a:t>
            </a:r>
            <a:r>
              <a:rPr lang="en-US" sz="900" b="0" i="0" u="none" strike="noStrike" kern="1200">
                <a:solidFill>
                  <a:schemeClr val="tx1"/>
                </a:solidFill>
                <a:effectLst/>
                <a:latin typeface="Segoe UI" panose="020B0502040204020203" pitchFamily="34" charset="0"/>
                <a:ea typeface="+mn-ea"/>
                <a:cs typeface="+mn-cs"/>
              </a:rPr>
              <a:t>, the data type of the array.</a:t>
            </a:r>
            <a:r>
              <a:rPr lang="en-US" sz="900" b="0" i="0" u="none" strike="noStrike" kern="1200" baseline="0">
                <a:solidFill>
                  <a:schemeClr val="tx1"/>
                </a:solidFill>
                <a:effectLst/>
                <a:latin typeface="Segoe UI" panose="020B0502040204020203" pitchFamily="34" charset="0"/>
                <a:ea typeface="+mn-ea"/>
                <a:cs typeface="+mn-cs"/>
              </a:rPr>
              <a:t> </a:t>
            </a:r>
            <a:r>
              <a:rPr lang="en-US" sz="900" b="0" i="0" u="none" strike="noStrike" kern="1200">
                <a:solidFill>
                  <a:schemeClr val="tx1"/>
                </a:solidFill>
                <a:effectLst/>
                <a:latin typeface="Segoe UI" panose="020B0502040204020203" pitchFamily="34" charset="0"/>
                <a:ea typeface="+mn-ea"/>
                <a:cs typeface="+mn-cs"/>
              </a:rPr>
              <a:t>Other attributes include </a:t>
            </a:r>
            <a:r>
              <a:rPr lang="en-US" sz="900" b="1" i="0" u="none" strike="noStrike" kern="1200">
                <a:solidFill>
                  <a:schemeClr val="tx1"/>
                </a:solidFill>
                <a:effectLst/>
                <a:latin typeface="Segoe UI" panose="020B0502040204020203" pitchFamily="34" charset="0"/>
                <a:ea typeface="+mn-ea"/>
                <a:cs typeface="+mn-cs"/>
              </a:rPr>
              <a:t>itemsize</a:t>
            </a:r>
            <a:r>
              <a:rPr lang="en-US" sz="900" b="0" i="0" u="none" strike="noStrike" kern="1200">
                <a:solidFill>
                  <a:schemeClr val="tx1"/>
                </a:solidFill>
                <a:effectLst/>
                <a:latin typeface="Segoe UI" panose="020B0502040204020203" pitchFamily="34" charset="0"/>
                <a:ea typeface="+mn-ea"/>
                <a:cs typeface="+mn-cs"/>
              </a:rPr>
              <a:t>, which lists the size (in bytes) of each array element, and </a:t>
            </a:r>
            <a:r>
              <a:rPr lang="en-US" sz="900" b="1" i="0" u="none" strike="noStrike" kern="1200">
                <a:solidFill>
                  <a:schemeClr val="tx1"/>
                </a:solidFill>
                <a:effectLst/>
                <a:latin typeface="Segoe UI" panose="020B0502040204020203" pitchFamily="34" charset="0"/>
                <a:ea typeface="+mn-ea"/>
                <a:cs typeface="+mn-cs"/>
              </a:rPr>
              <a:t>nbytes</a:t>
            </a:r>
            <a:r>
              <a:rPr lang="en-US" sz="900" b="0" i="0" u="none" strike="noStrike" kern="1200">
                <a:solidFill>
                  <a:schemeClr val="tx1"/>
                </a:solidFill>
                <a:effectLst/>
                <a:latin typeface="Segoe UI" panose="020B0502040204020203" pitchFamily="34" charset="0"/>
                <a:ea typeface="+mn-ea"/>
                <a:cs typeface="+mn-cs"/>
              </a:rPr>
              <a:t>, which lists the total size (in bytes) of the array.</a:t>
            </a:r>
          </a:p>
          <a:p>
            <a:endParaRPr lang="en-US" sz="900" b="0" i="0" u="none" strike="noStrike"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412853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Indexing arrays</a:t>
            </a:r>
            <a:r>
              <a:rPr lang="en-US" sz="900"/>
              <a:t>: Getting and setting the value of individual array elements. </a:t>
            </a:r>
          </a:p>
          <a:p>
            <a:r>
              <a:rPr lang="en-US" sz="900" b="0" i="0" u="none" strike="noStrike" kern="1200">
                <a:solidFill>
                  <a:schemeClr val="tx1"/>
                </a:solidFill>
                <a:effectLst/>
                <a:latin typeface="Segoe UI" panose="020B0502040204020203" pitchFamily="34" charset="0"/>
                <a:ea typeface="+mn-ea"/>
                <a:cs typeface="+mn-cs"/>
              </a:rPr>
              <a:t>In a one-dimensional array, the </a:t>
            </a:r>
            <a:r>
              <a:rPr lang="en-US" sz="900" b="0" i="1" u="none" strike="noStrike" kern="1200">
                <a:solidFill>
                  <a:schemeClr val="tx1"/>
                </a:solidFill>
                <a:effectLst/>
                <a:latin typeface="Segoe UI" panose="020B0502040204020203" pitchFamily="34" charset="0"/>
                <a:ea typeface="+mn-ea"/>
                <a:cs typeface="+mn-cs"/>
              </a:rPr>
              <a:t>𝑖 </a:t>
            </a:r>
            <a:r>
              <a:rPr lang="en-US" sz="900" b="0" i="0" u="none" strike="noStrike" kern="1200">
                <a:solidFill>
                  <a:schemeClr val="tx1"/>
                </a:solidFill>
                <a:effectLst/>
                <a:latin typeface="Segoe UI" panose="020B0502040204020203" pitchFamily="34" charset="0"/>
                <a:ea typeface="+mn-ea"/>
                <a:cs typeface="+mn-cs"/>
              </a:rPr>
              <a:t>th value (counting from zero) can be accessed by specifying the desired index in square brackets, just as with Python lists.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912900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Slicing arrays</a:t>
            </a:r>
            <a:r>
              <a:rPr lang="en-US"/>
              <a:t>: Getting and setting smaller subarrays within a larger array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22183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Reshaping arrays</a:t>
            </a:r>
            <a:r>
              <a:rPr lang="en-US"/>
              <a:t>: Changing the shape of a given array</a:t>
            </a:r>
          </a:p>
          <a:p>
            <a:endParaRPr lang="en-US"/>
          </a:p>
          <a:p>
            <a:r>
              <a:rPr lang="en-US" sz="900" b="0" i="0" u="none" strike="noStrike" kern="1200">
                <a:solidFill>
                  <a:schemeClr val="tx1"/>
                </a:solidFill>
                <a:effectLst/>
                <a:latin typeface="Segoe UI" panose="020B0502040204020203" pitchFamily="34" charset="0"/>
                <a:ea typeface="+mn-ea"/>
                <a:cs typeface="+mn-cs"/>
              </a:rPr>
              <a:t>Note that, for this to work via the reshape method, the size of the initial array must match the size of the reshaped array.</a:t>
            </a:r>
          </a:p>
          <a:p>
            <a:endParaRPr lang="en-US" sz="900" b="0" i="0" u="none" strike="noStrike"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Another common reshaping pattern is the conversion of a one-dimensional array into a two-dimensional row or column matrix. This can be done with the reshape method, or more easily done by making use of the newaxis keyword within a slice operation.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40026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Joining and splitting arrays</a:t>
            </a:r>
            <a:r>
              <a:rPr lang="en-US"/>
              <a:t>: Combining multiple arrays into one and splitting one array into multiple arrays.</a:t>
            </a:r>
          </a:p>
          <a:p>
            <a:endParaRPr lang="en-US"/>
          </a:p>
          <a:p>
            <a:r>
              <a:rPr lang="en-US" sz="900" b="0" i="0" u="none" strike="noStrike" kern="1200">
                <a:solidFill>
                  <a:schemeClr val="tx1"/>
                </a:solidFill>
                <a:effectLst/>
                <a:latin typeface="Segoe UI" panose="020B0502040204020203" pitchFamily="34" charset="0"/>
                <a:ea typeface="+mn-ea"/>
                <a:cs typeface="+mn-cs"/>
              </a:rPr>
              <a:t>Concatenation, or joining of two arrays in NumPy, is primarily accomplished using the routines </a:t>
            </a:r>
            <a:r>
              <a:rPr lang="en-US"/>
              <a:t>np.concatenate</a:t>
            </a:r>
            <a:r>
              <a:rPr lang="en-US" sz="900" b="0" i="0" u="none" strike="noStrike" kern="1200">
                <a:solidFill>
                  <a:schemeClr val="tx1"/>
                </a:solidFill>
                <a:effectLst/>
                <a:latin typeface="Segoe UI" panose="020B0502040204020203" pitchFamily="34" charset="0"/>
                <a:ea typeface="+mn-ea"/>
                <a:cs typeface="+mn-cs"/>
              </a:rPr>
              <a:t>, </a:t>
            </a:r>
            <a:r>
              <a:rPr lang="en-US"/>
              <a:t>np.vstack</a:t>
            </a:r>
            <a:r>
              <a:rPr lang="en-US" sz="900" b="0" i="0" u="none" strike="noStrike" kern="1200">
                <a:solidFill>
                  <a:schemeClr val="tx1"/>
                </a:solidFill>
                <a:effectLst/>
                <a:latin typeface="Segoe UI" panose="020B0502040204020203" pitchFamily="34" charset="0"/>
                <a:ea typeface="+mn-ea"/>
                <a:cs typeface="+mn-cs"/>
              </a:rPr>
              <a:t>, and </a:t>
            </a:r>
            <a:r>
              <a:rPr lang="en-US"/>
              <a:t>np.hstack</a:t>
            </a:r>
            <a:r>
              <a:rPr lang="en-US" sz="900" b="0" i="0" u="none" strike="noStrike" kern="1200">
                <a:solidFill>
                  <a:schemeClr val="tx1"/>
                </a:solidFill>
                <a:effectLst/>
                <a:latin typeface="Segoe UI" panose="020B0502040204020203" pitchFamily="34" charset="0"/>
                <a:ea typeface="+mn-ea"/>
                <a:cs typeface="+mn-cs"/>
              </a:rPr>
              <a:t>. </a:t>
            </a:r>
            <a:r>
              <a:rPr lang="en-US"/>
              <a:t>np.concatenate</a:t>
            </a:r>
            <a:r>
              <a:rPr lang="en-US" sz="900" b="0" i="0" u="none" strike="noStrike" kern="1200">
                <a:solidFill>
                  <a:schemeClr val="tx1"/>
                </a:solidFill>
                <a:effectLst/>
                <a:latin typeface="Segoe UI" panose="020B0502040204020203" pitchFamily="34" charset="0"/>
                <a:ea typeface="+mn-ea"/>
                <a:cs typeface="+mn-cs"/>
              </a:rPr>
              <a:t> takes a tuple or list of arrays as its first argument.</a:t>
            </a:r>
          </a:p>
          <a:p>
            <a:endParaRPr lang="en-US" sz="900" b="0" i="0" u="none" strike="noStrike"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The opposite of concatenation is splitting, which is implemented by the functions </a:t>
            </a:r>
            <a:r>
              <a:rPr lang="en-US"/>
              <a:t>np.split</a:t>
            </a:r>
            <a:r>
              <a:rPr lang="en-US" sz="900" b="0" i="0" u="none" strike="noStrike" kern="1200">
                <a:solidFill>
                  <a:schemeClr val="tx1"/>
                </a:solidFill>
                <a:effectLst/>
                <a:latin typeface="Segoe UI" panose="020B0502040204020203" pitchFamily="34" charset="0"/>
                <a:ea typeface="+mn-ea"/>
                <a:cs typeface="+mn-cs"/>
              </a:rPr>
              <a:t>, </a:t>
            </a:r>
            <a:r>
              <a:rPr lang="en-US"/>
              <a:t>np.hsplit</a:t>
            </a:r>
            <a:r>
              <a:rPr lang="en-US" sz="900" b="0" i="0" u="none" strike="noStrike" kern="1200">
                <a:solidFill>
                  <a:schemeClr val="tx1"/>
                </a:solidFill>
                <a:effectLst/>
                <a:latin typeface="Segoe UI" panose="020B0502040204020203" pitchFamily="34" charset="0"/>
                <a:ea typeface="+mn-ea"/>
                <a:cs typeface="+mn-cs"/>
              </a:rPr>
              <a:t>, and </a:t>
            </a:r>
            <a:r>
              <a:rPr lang="en-US"/>
              <a:t>np.vsplit</a:t>
            </a:r>
            <a:r>
              <a:rPr lang="en-US" sz="900" b="0" i="0" u="none" strike="noStrike" kern="1200">
                <a:solidFill>
                  <a:schemeClr val="tx1"/>
                </a:solidFill>
                <a:effectLst/>
                <a:latin typeface="Segoe UI" panose="020B0502040204020203" pitchFamily="34" charset="0"/>
                <a:ea typeface="+mn-ea"/>
                <a:cs typeface="+mn-cs"/>
              </a:rPr>
              <a:t>. For each of these, we can pass a list of indices giving the split points.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073375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0" kern="1200">
                <a:solidFill>
                  <a:schemeClr val="tx1"/>
                </a:solidFill>
                <a:effectLst/>
                <a:latin typeface="Segoe UI" panose="020B0502040204020203" pitchFamily="34" charset="0"/>
                <a:ea typeface="+mn-ea"/>
                <a:cs typeface="+mn-cs"/>
              </a:rPr>
              <a:t>In</a:t>
            </a:r>
            <a:r>
              <a:rPr lang="en-US" sz="900" i="0" kern="1200" baseline="0">
                <a:solidFill>
                  <a:schemeClr val="tx1"/>
                </a:solidFill>
                <a:effectLst/>
                <a:latin typeface="Segoe UI" panose="020B0502040204020203" pitchFamily="34" charset="0"/>
                <a:ea typeface="+mn-ea"/>
                <a:cs typeface="+mn-cs"/>
              </a:rPr>
              <a:t> </a:t>
            </a:r>
            <a:r>
              <a:rPr lang="en-US" sz="900" kern="1200">
                <a:solidFill>
                  <a:schemeClr val="tx1"/>
                </a:solidFill>
                <a:effectLst/>
                <a:latin typeface="Segoe UI" panose="020B0502040204020203" pitchFamily="34" charset="0"/>
                <a:ea typeface="+mn-ea"/>
                <a:cs typeface="+mn-cs"/>
              </a:rPr>
              <a:t>fancy indexing, we pass an array of indices to an array in order to access or modify multiple array elements at the same time.</a:t>
            </a:r>
            <a:endParaRPr lang="en-US"/>
          </a:p>
          <a:p>
            <a:endParaRPr lang="en-US" sz="900" b="0" i="0" u="none" strike="noStrike"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33062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panose="020B0502040204020203" pitchFamily="34" charset="0"/>
                <a:ea typeface="+mn-ea"/>
                <a:cs typeface="+mn-cs"/>
              </a:rPr>
              <a:t>So far, we have just worried about accessing and modifying NumPy arrays. Another huge thing you will need to do as a data scientist is sort array data.</a:t>
            </a:r>
            <a:r>
              <a:rPr lang="en-US" sz="900" kern="1200" baseline="0">
                <a:solidFill>
                  <a:schemeClr val="tx1"/>
                </a:solidFill>
                <a:effectLst/>
                <a:latin typeface="Segoe UI" panose="020B0502040204020203" pitchFamily="34" charset="0"/>
                <a:ea typeface="+mn-ea"/>
                <a:cs typeface="+mn-cs"/>
              </a:rPr>
              <a:t> </a:t>
            </a:r>
            <a:r>
              <a:rPr lang="en-US" sz="900" kern="1200">
                <a:solidFill>
                  <a:schemeClr val="tx1"/>
                </a:solidFill>
                <a:effectLst/>
                <a:latin typeface="Segoe UI" panose="020B0502040204020203" pitchFamily="34" charset="0"/>
                <a:ea typeface="+mn-ea"/>
                <a:cs typeface="+mn-cs"/>
              </a:rPr>
              <a:t>Although you could use Python's built-in sort and sorted functions, they will not work nearly as efficiently as NumPy's </a:t>
            </a:r>
            <a:r>
              <a:rPr lang="en-US" sz="900" b="1" kern="1200">
                <a:solidFill>
                  <a:schemeClr val="tx1"/>
                </a:solidFill>
                <a:effectLst/>
                <a:latin typeface="Segoe UI" panose="020B0502040204020203" pitchFamily="34" charset="0"/>
                <a:ea typeface="+mn-ea"/>
                <a:cs typeface="+mn-cs"/>
              </a:rPr>
              <a:t>np.sort</a:t>
            </a:r>
            <a:r>
              <a:rPr lang="en-US" sz="900" kern="1200">
                <a:solidFill>
                  <a:schemeClr val="tx1"/>
                </a:solidFill>
                <a:effectLst/>
                <a:latin typeface="Segoe UI" panose="020B0502040204020203" pitchFamily="34" charset="0"/>
                <a:ea typeface="+mn-ea"/>
                <a:cs typeface="+mn-cs"/>
              </a:rPr>
              <a:t> function.</a:t>
            </a:r>
            <a:r>
              <a:rPr lang="en-US" sz="900" kern="1200" baseline="0">
                <a:solidFill>
                  <a:schemeClr val="tx1"/>
                </a:solidFill>
                <a:effectLst/>
                <a:latin typeface="Segoe UI" panose="020B0502040204020203" pitchFamily="34" charset="0"/>
                <a:ea typeface="+mn-ea"/>
                <a:cs typeface="+mn-cs"/>
              </a:rPr>
              <a:t> The </a:t>
            </a:r>
            <a:r>
              <a:rPr lang="en-US" sz="900" b="1" kern="1200">
                <a:solidFill>
                  <a:schemeClr val="tx1"/>
                </a:solidFill>
                <a:effectLst/>
                <a:latin typeface="Segoe UI" panose="020B0502040204020203" pitchFamily="34" charset="0"/>
                <a:ea typeface="+mn-ea"/>
                <a:cs typeface="+mn-cs"/>
              </a:rPr>
              <a:t>np.sort</a:t>
            </a:r>
            <a:r>
              <a:rPr lang="en-US" sz="900" kern="1200">
                <a:solidFill>
                  <a:schemeClr val="tx1"/>
                </a:solidFill>
                <a:effectLst/>
                <a:latin typeface="Segoe UI" panose="020B0502040204020203" pitchFamily="34" charset="0"/>
                <a:ea typeface="+mn-ea"/>
                <a:cs typeface="+mn-cs"/>
              </a:rPr>
              <a:t> function returns a sorted version of an array without modifying the input.</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Or, to sort the array in-place, use the sort method directly on arrays.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995387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Ufuncs</a:t>
            </a:r>
          </a:p>
          <a:p>
            <a:r>
              <a:rPr lang="en-US" sz="900" kern="1200">
                <a:solidFill>
                  <a:schemeClr val="tx1"/>
                </a:solidFill>
                <a:effectLst/>
                <a:latin typeface="Segoe UI" panose="020B0502040204020203" pitchFamily="34" charset="0"/>
                <a:ea typeface="+mn-ea"/>
                <a:cs typeface="+mn-cs"/>
              </a:rPr>
              <a:t>Universal functions in NumPy (often shortened to </a:t>
            </a:r>
            <a:r>
              <a:rPr lang="en-US" sz="900" i="1" kern="1200">
                <a:solidFill>
                  <a:schemeClr val="tx1"/>
                </a:solidFill>
                <a:effectLst/>
                <a:latin typeface="Segoe UI" panose="020B0502040204020203" pitchFamily="34" charset="0"/>
                <a:ea typeface="+mn-ea"/>
                <a:cs typeface="+mn-cs"/>
              </a:rPr>
              <a:t>ufuncs</a:t>
            </a:r>
            <a:r>
              <a:rPr lang="en-US" sz="900" kern="1200">
                <a:solidFill>
                  <a:schemeClr val="tx1"/>
                </a:solidFill>
                <a:effectLst/>
                <a:latin typeface="Segoe UI" panose="020B0502040204020203" pitchFamily="34" charset="0"/>
                <a:ea typeface="+mn-ea"/>
                <a:cs typeface="+mn-cs"/>
              </a:rPr>
              <a:t>) provide a statically typed, compiled function for many of the operations that we will need to run in the course of manipulating and analyzing data.</a:t>
            </a:r>
          </a:p>
          <a:p>
            <a:endParaRPr lang="en-US" sz="900"/>
          </a:p>
          <a:p>
            <a:r>
              <a:rPr lang="en-US" sz="900" kern="1200">
                <a:solidFill>
                  <a:schemeClr val="tx1"/>
                </a:solidFill>
                <a:effectLst/>
                <a:latin typeface="Segoe UI" panose="020B0502040204020203" pitchFamily="34" charset="0"/>
                <a:ea typeface="+mn-ea"/>
                <a:cs typeface="+mn-cs"/>
              </a:rPr>
              <a:t>Ufuncs can be used between a scalar and an array and between arrays of arbitrary dimensions.</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Computations vectorized by ufuncs are almost always more efficient than doing the same computation by using Python loops. This is especially true on large arrays. When possible, try to use ufuncs when operating on NumPy arrays, rather than using ordinary Python loops.</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Ufuncs come in two flavors: </a:t>
            </a:r>
            <a:r>
              <a:rPr lang="en-US" sz="900" i="1" kern="1200">
                <a:solidFill>
                  <a:schemeClr val="tx1"/>
                </a:solidFill>
                <a:effectLst/>
                <a:latin typeface="Segoe UI" panose="020B0502040204020203" pitchFamily="34" charset="0"/>
                <a:ea typeface="+mn-ea"/>
                <a:cs typeface="+mn-cs"/>
              </a:rPr>
              <a:t>unary ufuncs</a:t>
            </a:r>
            <a:r>
              <a:rPr lang="en-US" sz="900" kern="1200">
                <a:solidFill>
                  <a:schemeClr val="tx1"/>
                </a:solidFill>
                <a:effectLst/>
                <a:latin typeface="Segoe UI" panose="020B0502040204020203" pitchFamily="34" charset="0"/>
                <a:ea typeface="+mn-ea"/>
                <a:cs typeface="+mn-cs"/>
              </a:rPr>
              <a:t>, which use a single input, and </a:t>
            </a:r>
            <a:r>
              <a:rPr lang="en-US" sz="900" i="1" kern="1200">
                <a:solidFill>
                  <a:schemeClr val="tx1"/>
                </a:solidFill>
                <a:effectLst/>
                <a:latin typeface="Segoe UI" panose="020B0502040204020203" pitchFamily="34" charset="0"/>
                <a:ea typeface="+mn-ea"/>
                <a:cs typeface="+mn-cs"/>
              </a:rPr>
              <a:t>binary ufuncs</a:t>
            </a:r>
            <a:r>
              <a:rPr lang="en-US" sz="900" kern="1200">
                <a:solidFill>
                  <a:schemeClr val="tx1"/>
                </a:solidFill>
                <a:effectLst/>
                <a:latin typeface="Segoe UI" panose="020B0502040204020203" pitchFamily="34" charset="0"/>
                <a:ea typeface="+mn-ea"/>
                <a:cs typeface="+mn-cs"/>
              </a:rPr>
              <a:t>, which operate on two inputs. </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162289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Aggregations</a:t>
            </a:r>
          </a:p>
          <a:p>
            <a:r>
              <a:rPr lang="en-US" sz="900" kern="1200">
                <a:solidFill>
                  <a:schemeClr val="tx1"/>
                </a:solidFill>
                <a:effectLst/>
                <a:latin typeface="Segoe UI" panose="020B0502040204020203" pitchFamily="34" charset="0"/>
                <a:ea typeface="+mn-ea"/>
                <a:cs typeface="+mn-cs"/>
              </a:rPr>
              <a:t>One of the first things you will find yourself doing with most datasets is computing the summary statistics for the data. These include the mean and standard deviation, in addition to other aggregates, such as the sum, product, median, minimum, and maximum, or quantiles of the data.</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NumPy has fast built-in aggregation functions for working on arrays.</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Summing the values of an array</a:t>
            </a:r>
          </a:p>
          <a:p>
            <a:r>
              <a:rPr lang="en-US" sz="900" kern="1200">
                <a:solidFill>
                  <a:schemeClr val="tx1"/>
                </a:solidFill>
                <a:effectLst/>
                <a:latin typeface="Segoe UI" panose="020B0502040204020203" pitchFamily="34" charset="0"/>
                <a:ea typeface="+mn-ea"/>
                <a:cs typeface="+mn-cs"/>
              </a:rPr>
              <a:t>You can use the built-in Python sum function to sum up the values in an array.</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Minimum and maximum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Just as Python has built-in min and max functions, NumPy has similar, vectorized versions.</a:t>
            </a:r>
            <a:r>
              <a:rPr lang="en-US" sz="900" kern="1200" baseline="0">
                <a:solidFill>
                  <a:schemeClr val="tx1"/>
                </a:solidFill>
                <a:effectLst/>
                <a:latin typeface="Segoe UI" panose="020B0502040204020203" pitchFamily="34" charset="0"/>
                <a:ea typeface="+mn-ea"/>
                <a:cs typeface="+mn-cs"/>
              </a:rPr>
              <a:t> </a:t>
            </a:r>
            <a:r>
              <a:rPr lang="en-US" sz="900" kern="1200">
                <a:solidFill>
                  <a:schemeClr val="tx1"/>
                </a:solidFill>
                <a:effectLst/>
                <a:latin typeface="Segoe UI" panose="020B0502040204020203" pitchFamily="34" charset="0"/>
                <a:ea typeface="+mn-ea"/>
                <a:cs typeface="+mn-cs"/>
              </a:rPr>
              <a:t>You can also use min, max, and sum (and several other NumPy aggregates) as methods of the array object itself.</a:t>
            </a:r>
          </a:p>
          <a:p>
            <a:endParaRPr lang="en-US" sz="900" kern="1200">
              <a:solidFill>
                <a:schemeClr val="tx1"/>
              </a:solidFill>
              <a:effectLst/>
              <a:latin typeface="Segoe UI" panose="020B0502040204020203" pitchFamily="34" charset="0"/>
              <a:ea typeface="+mn-ea"/>
              <a:cs typeface="+mn-cs"/>
            </a:endParaRPr>
          </a:p>
          <a:p>
            <a:endParaRPr lang="en-US" sz="90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529147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Multidimensional aggregates</a:t>
            </a:r>
          </a:p>
          <a:p>
            <a:r>
              <a:rPr lang="en-US" sz="900" kern="1200">
                <a:solidFill>
                  <a:schemeClr val="tx1"/>
                </a:solidFill>
                <a:effectLst/>
                <a:latin typeface="Segoe UI" panose="020B0502040204020203" pitchFamily="34" charset="0"/>
                <a:ea typeface="+mn-ea"/>
                <a:cs typeface="+mn-cs"/>
              </a:rPr>
              <a:t>You will often need to aggregate array data along a row or column. Unless you specify otherwise, each NumPy aggregation function will compute the aggregate for the entire array.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Aggregation functions take an additional argument specifying the </a:t>
            </a:r>
            <a:r>
              <a:rPr lang="en-US" sz="900" i="1" kern="1200">
                <a:solidFill>
                  <a:schemeClr val="tx1"/>
                </a:solidFill>
                <a:effectLst/>
                <a:latin typeface="Segoe UI" panose="020B0502040204020203" pitchFamily="34" charset="0"/>
                <a:ea typeface="+mn-ea"/>
                <a:cs typeface="+mn-cs"/>
              </a:rPr>
              <a:t>axis</a:t>
            </a:r>
            <a:r>
              <a:rPr lang="en-US" sz="900" kern="1200">
                <a:solidFill>
                  <a:schemeClr val="tx1"/>
                </a:solidFill>
                <a:effectLst/>
                <a:latin typeface="Segoe UI" panose="020B0502040204020203" pitchFamily="34" charset="0"/>
                <a:ea typeface="+mn-ea"/>
                <a:cs typeface="+mn-cs"/>
              </a:rPr>
              <a:t> along which to compute the aggregation. For example, we can find the minimum value within each column by specifying axis=0.</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46806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8/31/20 12:17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5</a:t>
            </a:fld>
            <a:endParaRPr lang="en-US">
              <a:solidFill>
                <a:prstClr val="black"/>
              </a:solidFill>
            </a:endParaRPr>
          </a:p>
        </p:txBody>
      </p:sp>
    </p:spTree>
    <p:extLst>
      <p:ext uri="{BB962C8B-B14F-4D97-AF65-F5344CB8AC3E}">
        <p14:creationId xmlns:p14="http://schemas.microsoft.com/office/powerpoint/2010/main" val="3786283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050" b="1">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t>Computation on arrays with broadcasting</a:t>
            </a:r>
          </a:p>
          <a:p>
            <a:pPr marL="0" marR="0">
              <a:lnSpc>
                <a:spcPct val="107000"/>
              </a:lnSpc>
              <a:spcBef>
                <a:spcPts val="0"/>
              </a:spcBef>
              <a:spcAft>
                <a:spcPts val="800"/>
              </a:spcAft>
            </a:pPr>
            <a:r>
              <a:rPr lang="en-US" sz="900">
                <a:effectLst/>
                <a:latin typeface="Calibri" panose="020F0502020204030204" pitchFamily="34" charset="0"/>
                <a:ea typeface="Cambria" panose="02040503050406030204" pitchFamily="18" charset="0"/>
                <a:cs typeface="Times New Roman" panose="02020603050405020304" pitchFamily="18" charset="0"/>
              </a:rPr>
              <a:t>Another means of vectorizing operations is to use NumPy's </a:t>
            </a:r>
            <a:r>
              <a:rPr lang="en-US" sz="900" i="1">
                <a:effectLst/>
                <a:latin typeface="Calibri" panose="020F0502020204030204" pitchFamily="34" charset="0"/>
                <a:ea typeface="Cambria" panose="02040503050406030204" pitchFamily="18" charset="0"/>
                <a:cs typeface="Times New Roman" panose="02020603050405020304" pitchFamily="18" charset="0"/>
              </a:rPr>
              <a:t>broadcasting</a:t>
            </a:r>
            <a:r>
              <a:rPr lang="en-US" sz="900">
                <a:effectLst/>
                <a:latin typeface="Calibri" panose="020F0502020204030204" pitchFamily="34" charset="0"/>
                <a:ea typeface="Cambria" panose="02040503050406030204" pitchFamily="18" charset="0"/>
                <a:cs typeface="Times New Roman" panose="02020603050405020304" pitchFamily="18" charset="0"/>
              </a:rPr>
              <a:t> functionality: creating rules for applying binary ufuncs like addition, subtraction, or multiplication on arrays of different sizes.</a:t>
            </a:r>
            <a:endParaRPr lang="en-US">
              <a:latin typeface="Calibri" panose="020F0502020204030204" pitchFamily="34" charset="0"/>
              <a:ea typeface="Cambria" panose="02040503050406030204" pitchFamily="18"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152028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kern="1200">
                <a:solidFill>
                  <a:schemeClr val="tx1"/>
                </a:solidFill>
                <a:effectLst/>
                <a:latin typeface="Segoe UI" panose="020B0502040204020203" pitchFamily="34" charset="0"/>
                <a:ea typeface="+mn-ea"/>
                <a:cs typeface="+mn-cs"/>
              </a:rPr>
              <a:t>Comparison operators as ufuncs</a:t>
            </a:r>
          </a:p>
          <a:p>
            <a:r>
              <a:rPr lang="en-US" sz="1050" kern="1200">
                <a:solidFill>
                  <a:schemeClr val="tx1"/>
                </a:solidFill>
                <a:effectLst/>
                <a:latin typeface="Segoe UI" panose="020B0502040204020203" pitchFamily="34" charset="0"/>
                <a:ea typeface="+mn-ea"/>
                <a:cs typeface="+mn-cs"/>
              </a:rPr>
              <a:t>In addition to the computational operators as ufuncs that we have already encountered, NumPy also implements comparison operators such as &lt; (less than) and &gt; (greater than) as element-wise ufuncs. All of the standard Python comparison operations are available.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693991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39744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929358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Generic example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The leading online video-streaming service uses pandas and Jupyter notebooks for data exploration, preparation, and validation.</a:t>
            </a:r>
            <a:endParaRPr lang="en-US" sz="1100" b="0" i="0">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Specific example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Netflix uses pandas (and Jupyter notebooks) for data exploration, preparation, and validation: “data munging,” the subject</a:t>
            </a:r>
            <a:r>
              <a:rPr lang="en-US" sz="1000" baseline="0"/>
              <a:t> of section 5</a:t>
            </a:r>
            <a:r>
              <a:rPr lang="en-US" sz="1000"/>
              <a:t> (</a:t>
            </a:r>
            <a:r>
              <a:rPr lang="en-US" sz="1000">
                <a:hlinkClick r:id="rId3"/>
              </a:rPr>
              <a:t>https://medium.com/netflix-techblog/notebook-innovation-591ee3221233</a:t>
            </a:r>
            <a:r>
              <a:rPr lang="en-US" sz="1000"/>
              <a:t>). Netflix also uses</a:t>
            </a:r>
            <a:r>
              <a:rPr lang="en-US" sz="1000" baseline="0"/>
              <a:t> pandas as part of the wider Python s</a:t>
            </a:r>
            <a:r>
              <a:rPr lang="en-US" sz="1000" b="0" i="0" kern="1200">
                <a:solidFill>
                  <a:schemeClr val="tx1"/>
                </a:solidFill>
                <a:effectLst/>
                <a:latin typeface="Segoe UI" panose="020B0502040204020203" pitchFamily="34" charset="0"/>
                <a:ea typeface="+mn-ea"/>
                <a:cs typeface="+mn-cs"/>
              </a:rPr>
              <a:t>cientific stack (NumPy, Scipy, scikit-learn, MatPlotLib, and pandas)</a:t>
            </a:r>
            <a:r>
              <a:rPr lang="en-US" sz="1000" b="0" i="0" kern="1200" baseline="0">
                <a:solidFill>
                  <a:schemeClr val="tx1"/>
                </a:solidFill>
                <a:effectLst/>
                <a:latin typeface="Segoe UI" panose="020B0502040204020203" pitchFamily="34" charset="0"/>
                <a:ea typeface="+mn-ea"/>
                <a:cs typeface="+mn-cs"/>
              </a:rPr>
              <a:t> for machine learning and automated analysis (</a:t>
            </a:r>
            <a:r>
              <a:rPr lang="en-US" sz="1050">
                <a:hlinkClick r:id="rId4"/>
              </a:rPr>
              <a:t>https://medium.com/netflix-techblog/python-at-netflix-bba45dae649e</a:t>
            </a:r>
            <a:r>
              <a:rPr lang="en-US" sz="105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979568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panose="020B0502040204020203" pitchFamily="34" charset="0"/>
                <a:ea typeface="+mn-ea"/>
                <a:cs typeface="+mn-cs"/>
              </a:rPr>
              <a:t>Both Series and DataFrames are a lot like the ndarrays you encountered in the last section. They provide clean, efficient data storage and handling at the scales necessary for data science. What both of them provide that ndarrays lack, however, are essential data-science features like flexibility when dealing with missing data and the ability to label data. These capabilities (along with others) help make Series and DataFrames essential to the “data munging” that makes up so much of data science.</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Series objects in pandas</a:t>
            </a:r>
          </a:p>
          <a:p>
            <a:r>
              <a:rPr lang="en-US" sz="900" kern="1200">
                <a:solidFill>
                  <a:schemeClr val="tx1"/>
                </a:solidFill>
                <a:effectLst/>
                <a:latin typeface="Segoe UI" panose="020B0502040204020203" pitchFamily="34" charset="0"/>
                <a:ea typeface="+mn-ea"/>
                <a:cs typeface="+mn-cs"/>
              </a:rPr>
              <a:t>A pandas Series is a lot like an ndarray in NumPy: a one-dimensional array of indexed data. You can create a simple Series from an array of data.</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Similar to an ndarray, a Series upcasts entries to be of the same type of data (</a:t>
            </a:r>
            <a:r>
              <a:rPr lang="en-US"/>
              <a:t>that –2 integer in the original array became a – 2.00 float in the Series).</a:t>
            </a:r>
          </a:p>
          <a:p>
            <a:r>
              <a:rPr lang="en-US" sz="900" kern="1200">
                <a:solidFill>
                  <a:schemeClr val="tx1"/>
                </a:solidFill>
                <a:effectLst/>
                <a:latin typeface="Segoe UI" panose="020B0502040204020203" pitchFamily="34" charset="0"/>
                <a:ea typeface="+mn-ea"/>
                <a:cs typeface="+mn-cs"/>
              </a:rPr>
              <a:t>What is different from an ndarray is that a Series automatically wraps both a sequence of values and a sequence of indices. There are two separate objects within the Series object that you can access with the values and index attributes.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731293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000"/>
              </a:spcBef>
              <a:spcAft>
                <a:spcPts val="0"/>
              </a:spcAft>
            </a:pPr>
            <a:r>
              <a:rPr lang="en-US" sz="1000" b="1">
                <a:solidFill>
                  <a:srgbClr val="244061"/>
                </a:solidFill>
                <a:effectLst/>
                <a:latin typeface="Calibri Light" panose="020F0302020204030204" pitchFamily="34" charset="0"/>
                <a:ea typeface="Times New Roman" panose="02020603050405020304" pitchFamily="18" charset="0"/>
                <a:cs typeface="Times New Roman" panose="02020603050405020304" pitchFamily="18" charset="0"/>
              </a:rPr>
              <a:t>The </a:t>
            </a:r>
            <a:r>
              <a:rPr lang="en-US" sz="900" b="1">
                <a:solidFill>
                  <a:srgbClr val="244061"/>
                </a:solidFill>
                <a:effectLst/>
                <a:latin typeface="Consolas" panose="020B0609020204030204" pitchFamily="49" charset="0"/>
                <a:ea typeface="Times New Roman" panose="02020603050405020304" pitchFamily="18" charset="0"/>
                <a:cs typeface="Times New Roman" panose="02020603050405020304" pitchFamily="18" charset="0"/>
              </a:rPr>
              <a:t>DataFrame</a:t>
            </a:r>
            <a:r>
              <a:rPr lang="en-US" sz="1000" b="1">
                <a:solidFill>
                  <a:srgbClr val="244061"/>
                </a:solidFill>
                <a:effectLst/>
                <a:latin typeface="Calibri Light" panose="020F0302020204030204" pitchFamily="34" charset="0"/>
                <a:ea typeface="Times New Roman" panose="02020603050405020304" pitchFamily="18" charset="0"/>
                <a:cs typeface="Times New Roman" panose="02020603050405020304" pitchFamily="18" charset="0"/>
              </a:rPr>
              <a:t> object in pandas</a:t>
            </a:r>
          </a:p>
          <a:p>
            <a:pPr marL="0" marR="0">
              <a:spcBef>
                <a:spcPts val="900"/>
              </a:spcBef>
              <a:spcAft>
                <a:spcPts val="900"/>
              </a:spcAft>
            </a:pPr>
            <a:r>
              <a:rPr lang="en-US" sz="900">
                <a:effectLst/>
                <a:latin typeface="Calibri" panose="020F0502020204030204" pitchFamily="34" charset="0"/>
                <a:ea typeface="Cambria" panose="02040503050406030204" pitchFamily="18" charset="0"/>
                <a:cs typeface="Times New Roman" panose="02020603050405020304" pitchFamily="18" charset="0"/>
              </a:rPr>
              <a:t>The other crucial data structure in pandas to get to know for data science is the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Like the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object,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can be thought of as either a generalization of </a:t>
            </a:r>
            <a:r>
              <a:rPr lang="en-US" sz="900">
                <a:effectLst/>
                <a:latin typeface="Consolas" panose="020B0609020204030204" pitchFamily="49" charset="0"/>
                <a:ea typeface="Cambria" panose="02040503050406030204" pitchFamily="18" charset="0"/>
                <a:cs typeface="Times New Roman" panose="02020603050405020304" pitchFamily="18" charset="0"/>
              </a:rPr>
              <a:t>ndarray</a:t>
            </a:r>
            <a:r>
              <a:rPr lang="en-US" sz="900">
                <a:effectLst/>
                <a:latin typeface="Calibri" panose="020F0502020204030204" pitchFamily="34" charset="0"/>
                <a:ea typeface="Cambria" panose="02040503050406030204" pitchFamily="18" charset="0"/>
                <a:cs typeface="Times New Roman" panose="02020603050405020304" pitchFamily="18" charset="0"/>
              </a:rPr>
              <a:t>s or as specializations of Python dictionaries.</a:t>
            </a:r>
          </a:p>
          <a:p>
            <a:pPr marL="0" marR="0">
              <a:spcBef>
                <a:spcPts val="900"/>
              </a:spcBef>
              <a:spcAft>
                <a:spcPts val="900"/>
              </a:spcAft>
            </a:pPr>
            <a:r>
              <a:rPr lang="en-US" sz="900">
                <a:effectLst/>
                <a:latin typeface="Calibri" panose="020F0502020204030204" pitchFamily="34" charset="0"/>
                <a:ea typeface="Cambria" panose="02040503050406030204" pitchFamily="18" charset="0"/>
                <a:cs typeface="Times New Roman" panose="02020603050405020304" pitchFamily="18" charset="0"/>
              </a:rPr>
              <a:t>Just as a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is like a one-dimensional array with flexible indices,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is like a two-dimensional array with both flexible row indices and flexible column names. Essentially,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represents a rectangular table of data, and it contains an ordered collection of labeled columns, each of which can be a different value type (such as </a:t>
            </a:r>
            <a:r>
              <a:rPr lang="en-US" sz="900">
                <a:effectLst/>
                <a:latin typeface="Consolas" panose="020B0609020204030204" pitchFamily="49" charset="0"/>
                <a:ea typeface="Cambria" panose="02040503050406030204" pitchFamily="18" charset="0"/>
                <a:cs typeface="Times New Roman" panose="02020603050405020304" pitchFamily="18" charset="0"/>
              </a:rPr>
              <a:t>string</a:t>
            </a:r>
            <a:r>
              <a:rPr lang="en-US" sz="900">
                <a:effectLst/>
                <a:latin typeface="Calibri" panose="020F0502020204030204" pitchFamily="34" charset="0"/>
                <a:ea typeface="Cambria" panose="02040503050406030204" pitchFamily="18" charset="0"/>
                <a:cs typeface="Times New Roman" panose="02020603050405020304" pitchFamily="18" charset="0"/>
              </a:rPr>
              <a:t>, </a:t>
            </a:r>
            <a:r>
              <a:rPr lang="en-US" sz="900">
                <a:effectLst/>
                <a:latin typeface="Consolas" panose="020B0609020204030204" pitchFamily="49" charset="0"/>
                <a:ea typeface="Cambria" panose="02040503050406030204" pitchFamily="18" charset="0"/>
                <a:cs typeface="Times New Roman" panose="02020603050405020304" pitchFamily="18" charset="0"/>
              </a:rPr>
              <a:t>int</a:t>
            </a:r>
            <a:r>
              <a:rPr lang="en-US" sz="900">
                <a:effectLst/>
                <a:latin typeface="Calibri" panose="020F0502020204030204" pitchFamily="34" charset="0"/>
                <a:ea typeface="Cambria" panose="02040503050406030204" pitchFamily="18" charset="0"/>
                <a:cs typeface="Times New Roman" panose="02020603050405020304" pitchFamily="18" charset="0"/>
              </a:rPr>
              <a:t>, and </a:t>
            </a:r>
            <a:r>
              <a:rPr lang="en-US" sz="900">
                <a:effectLst/>
                <a:latin typeface="Consolas" panose="020B0609020204030204" pitchFamily="49" charset="0"/>
                <a:ea typeface="Cambria" panose="02040503050406030204" pitchFamily="18" charset="0"/>
                <a:cs typeface="Times New Roman" panose="02020603050405020304" pitchFamily="18" charset="0"/>
              </a:rPr>
              <a:t>float</a:t>
            </a:r>
            <a:r>
              <a:rPr lang="en-US" sz="900">
                <a:effectLst/>
                <a:latin typeface="Calibri" panose="020F0502020204030204" pitchFamily="34" charset="0"/>
                <a:ea typeface="Cambria" panose="02040503050406030204" pitchFamily="18" charset="0"/>
                <a:cs typeface="Times New Roman" panose="02020603050405020304" pitchFamily="18" charset="0"/>
              </a:rPr>
              <a:t>). The DataFrame has both a row and column index; in this way, you can think of it as a dictionary of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all of which share the same index.</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482044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ea typeface="Cambria" panose="02040503050406030204" pitchFamily="18" charset="0"/>
                <a:cs typeface="Times New Roman" panose="02020603050405020304" pitchFamily="18" charset="0"/>
              </a:rPr>
              <a:t>In this example, we create a DataFrame from two</a:t>
            </a:r>
            <a:r>
              <a:rPr lang="en-US" sz="900" baseline="0">
                <a:effectLst/>
                <a:latin typeface="Calibri" panose="020F0502020204030204" pitchFamily="34" charset="0"/>
                <a:ea typeface="Cambria" panose="02040503050406030204" pitchFamily="18" charset="0"/>
                <a:cs typeface="Times New Roman" panose="02020603050405020304" pitchFamily="18" charset="0"/>
              </a:rPr>
              <a:t> series, “area” and “population.”</a:t>
            </a:r>
            <a:endParaRPr lang="en-US" sz="900">
              <a:effectLst/>
              <a:latin typeface="Calibri" panose="020F0502020204030204" pitchFamily="34" charset="0"/>
              <a:ea typeface="Cambria" panose="02040503050406030204" pitchFamily="18"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939114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Index objects in pandas</a:t>
            </a:r>
          </a:p>
          <a:p>
            <a:r>
              <a:rPr lang="en-US" sz="900" kern="1200">
                <a:solidFill>
                  <a:schemeClr val="tx1"/>
                </a:solidFill>
                <a:effectLst/>
                <a:latin typeface="Segoe UI" panose="020B0502040204020203" pitchFamily="34" charset="0"/>
                <a:ea typeface="+mn-ea"/>
                <a:cs typeface="+mn-cs"/>
              </a:rPr>
              <a:t>Both Series and DataFrames in pandas have explicit indices that enable you to reference and modify data in them. These indices are actually objects themselves. The Index object can be thought of as both an immutable array and a fixed-size set.</a:t>
            </a:r>
          </a:p>
          <a:p>
            <a:r>
              <a:rPr lang="en-US" sz="900" kern="1200">
                <a:solidFill>
                  <a:schemeClr val="tx1"/>
                </a:solidFill>
                <a:effectLst/>
                <a:latin typeface="Segoe UI" panose="020B0502040204020203" pitchFamily="34" charset="0"/>
                <a:ea typeface="+mn-ea"/>
                <a:cs typeface="+mn-cs"/>
              </a:rPr>
              <a:t>It's worth taking the time to get to know the properties of the Index object. Let's return to an example from earlier in this section to examine these properties.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The Index works a lot like an array. But Index objects are immutable; they cannot be modified via the normal means.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This immutability is a good thing: it makes it safer to share indices between multiple Series or DataFrames without the potential for problems arising from inadvertent index modification.</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In addition to being array-like, an Index also behaves like a fixed-size set, including following many of the conventions used by Python's built-in set data structure, so that unions, intersections, differences, and other combinations can be computed in a familiar way. Let's play around with this to see it in action.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764470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Data selection in Series</a:t>
            </a:r>
          </a:p>
          <a:p>
            <a:r>
              <a:rPr lang="en-US" sz="900" kern="1200">
                <a:solidFill>
                  <a:schemeClr val="tx1"/>
                </a:solidFill>
                <a:effectLst/>
                <a:latin typeface="Segoe UI" panose="020B0502040204020203" pitchFamily="34" charset="0"/>
                <a:ea typeface="+mn-ea"/>
                <a:cs typeface="+mn-cs"/>
              </a:rPr>
              <a:t>As a refresher, a Series object acts in many ways like both a one-dimensional ndarray and a standard Python dictionary.</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Like a dictionary, the Series object provides a mapping from a collection of arbitrary keys to a collection of arbitrary values.</a:t>
            </a:r>
          </a:p>
          <a:p>
            <a:endParaRPr lang="en-US" sz="9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Because Series also provide array-style functionality, you can use the NumPy techniques we looked at in Section 3 like slices, masking, and fancy indexing</a:t>
            </a:r>
            <a:r>
              <a:rPr lang="en-US" sz="900"/>
              <a:t>.</a:t>
            </a:r>
            <a:endParaRPr lang="en-US" sz="90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715807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797493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See slide 41 for a complete DataFrame. Slide title: “Pandas data structures: DataFrames.”</a:t>
            </a:r>
          </a:p>
          <a:p>
            <a:endParaRPr lang="en-US" sz="90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DataFrames uses the loc and iloc indexers. With iloc, you can index the underlying array as if it were an ndarray, but with the DataFrame index and column labels maintained in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loc</a:t>
            </a:r>
            <a:r>
              <a:rPr lang="en-US" sz="900" kern="1200">
                <a:solidFill>
                  <a:schemeClr val="tx1"/>
                </a:solidFill>
                <a:effectLst/>
                <a:latin typeface="Segoe UI" panose="020B0502040204020203" pitchFamily="34" charset="0"/>
                <a:ea typeface="+mn-ea"/>
                <a:cs typeface="+mn-cs"/>
              </a:rPr>
              <a:t> also permits array-like slicing but using the explicit index and column names.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348543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Index alignment</a:t>
            </a:r>
          </a:p>
          <a:p>
            <a:r>
              <a:rPr lang="en-US" sz="900" kern="1200">
                <a:solidFill>
                  <a:schemeClr val="tx1"/>
                </a:solidFill>
                <a:effectLst/>
                <a:latin typeface="Segoe UI" panose="020B0502040204020203" pitchFamily="34" charset="0"/>
                <a:ea typeface="+mn-ea"/>
                <a:cs typeface="+mn-cs"/>
              </a:rPr>
              <a:t>When you perform a binary operation on two Series or DataFrame objects, pandas will align indices in the process of performing the operation. This is essential when working with incomplete data (and data is usually incomplete).</a:t>
            </a:r>
            <a:endParaRPr lang="en-US" sz="900"/>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NaN values are not always convenient to work with; NaN, combined with any other values, results in NaN, which can be a pain, particularly if you are combining multiple data sources with missing values. To help with this, pandas allows you to specify a default value to use for missing values in the operation. </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Index alignment with DataFrames</a:t>
            </a:r>
          </a:p>
          <a:p>
            <a:r>
              <a:rPr lang="en-US" sz="900" kern="1200">
                <a:solidFill>
                  <a:schemeClr val="tx1"/>
                </a:solidFill>
                <a:effectLst/>
                <a:latin typeface="Segoe UI" panose="020B0502040204020203" pitchFamily="34" charset="0"/>
                <a:ea typeface="+mn-ea"/>
                <a:cs typeface="+mn-cs"/>
              </a:rPr>
              <a:t>The same kind of alignment takes place in both dimensions (columns and indices) when you perform operations on DataFrames.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229063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46588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04074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0" i="0" dirty="0">
                <a:effectLst/>
              </a:rPr>
              <a:t>A widely accepted rule of thumb</a:t>
            </a:r>
            <a:r>
              <a:rPr lang="en-US" sz="1000" b="0" i="0" baseline="0" dirty="0">
                <a:effectLst/>
              </a:rPr>
              <a:t> in data science is that about 80 percent of every project will be spent cleaning and preparing data for the actual analysis. For this reason, it is vital to master these skills, no matter what one does in data science.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0" i="0" baseline="0" dirty="0">
              <a:effectLst/>
            </a:endParaRPr>
          </a:p>
          <a:p>
            <a:pPr marL="0" indent="0">
              <a:buNone/>
            </a:pPr>
            <a:r>
              <a:rPr lang="en-US" sz="1000" b="1" dirty="0"/>
              <a:t>Why practice “data munging?”</a:t>
            </a:r>
          </a:p>
          <a:p>
            <a:pPr marL="342900" indent="-342900">
              <a:buFont typeface="Arial" panose="020B0604020202020204" pitchFamily="34" charset="0"/>
              <a:buChar char="•"/>
            </a:pPr>
            <a:r>
              <a:rPr lang="en-US" sz="1000" dirty="0"/>
              <a:t>Both science…and art</a:t>
            </a:r>
          </a:p>
          <a:p>
            <a:pPr marL="342900" indent="-342900">
              <a:buFont typeface="Arial" panose="020B0604020202020204" pitchFamily="34" charset="0"/>
              <a:buChar char="•"/>
            </a:pPr>
            <a:r>
              <a:rPr lang="en-US" sz="1000" dirty="0"/>
              <a:t>Essential to high-quality insights / outcomes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0" i="0" dirty="0">
              <a:effectLs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222856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panose="020B0502040204020203" pitchFamily="34" charset="0"/>
                <a:ea typeface="+mn-ea"/>
                <a:cs typeface="+mn-cs"/>
              </a:rPr>
              <a:t>DataFrame.info lists the columns</a:t>
            </a:r>
            <a:r>
              <a:rPr lang="en-US" sz="900" kern="1200" baseline="0">
                <a:solidFill>
                  <a:schemeClr val="tx1"/>
                </a:solidFill>
                <a:effectLst/>
                <a:latin typeface="Segoe UI" panose="020B0502040204020203" pitchFamily="34" charset="0"/>
                <a:ea typeface="+mn-ea"/>
                <a:cs typeface="+mn-cs"/>
              </a:rPr>
              <a:t> and number of entries. </a:t>
            </a:r>
            <a:endParaRPr lang="en-US" sz="900" kern="1200">
              <a:solidFill>
                <a:schemeClr val="tx1"/>
              </a:solidFill>
              <a:effectLst/>
              <a:latin typeface="Segoe UI" panose="020B0502040204020203" pitchFamily="34" charset="0"/>
              <a:ea typeface="+mn-ea"/>
              <a:cs typeface="+mn-cs"/>
            </a:endParaRP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DataFrame.head returns the first five rows of a DataFrame (by</a:t>
            </a:r>
            <a:r>
              <a:rPr lang="en-US" sz="900" kern="1200" baseline="0">
                <a:solidFill>
                  <a:schemeClr val="tx1"/>
                </a:solidFill>
                <a:effectLst/>
                <a:latin typeface="Segoe UI" panose="020B0502040204020203" pitchFamily="34" charset="0"/>
                <a:ea typeface="+mn-ea"/>
                <a:cs typeface="+mn-cs"/>
              </a:rPr>
              <a:t> default)</a:t>
            </a:r>
            <a:r>
              <a:rPr lang="en-US" sz="900" kern="1200">
                <a:solidFill>
                  <a:schemeClr val="tx1"/>
                </a:solidFill>
                <a:effectLst/>
                <a:latin typeface="Segoe UI" panose="020B0502040204020203" pitchFamily="34" charset="0"/>
                <a:ea typeface="+mn-ea"/>
                <a:cs typeface="+mn-cs"/>
              </a:rPr>
              <a:t>.</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DataFrame.tail</a:t>
            </a:r>
            <a:r>
              <a:rPr lang="en-US" sz="900" kern="1200" baseline="0">
                <a:solidFill>
                  <a:schemeClr val="tx1"/>
                </a:solidFill>
                <a:effectLst/>
                <a:latin typeface="Segoe UI" panose="020B0502040204020203" pitchFamily="34" charset="0"/>
                <a:ea typeface="+mn-ea"/>
                <a:cs typeface="+mn-cs"/>
              </a:rPr>
              <a:t> </a:t>
            </a:r>
            <a:r>
              <a:rPr lang="en-US" sz="900" kern="1200">
                <a:solidFill>
                  <a:schemeClr val="tx1"/>
                </a:solidFill>
                <a:effectLst/>
                <a:latin typeface="Segoe UI" panose="020B0502040204020203" pitchFamily="34" charset="0"/>
                <a:ea typeface="+mn-ea"/>
                <a:cs typeface="+mn-cs"/>
              </a:rPr>
              <a:t>returns the last five rows of a DataFrame. </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04854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Dealing with missing data</a:t>
            </a:r>
          </a:p>
          <a:p>
            <a:r>
              <a:rPr lang="en-US" sz="900" kern="1200">
                <a:solidFill>
                  <a:schemeClr val="tx1"/>
                </a:solidFill>
                <a:effectLst/>
                <a:latin typeface="Segoe UI" panose="020B0502040204020203" pitchFamily="34" charset="0"/>
                <a:ea typeface="+mn-ea"/>
                <a:cs typeface="+mn-cs"/>
              </a:rPr>
              <a:t>Most of the time, the datasets you want to use (or have to use) have missing values in them. How missing data is handled carries with it subtle tradeoffs that can affect your final analysis and real-world outcomes.</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Pandas handles missing values in two ways. The first you've seen before in previous sections: NaN, or Not a Number. This is actually a special value that is part of the IEEE floating-point specification, and it is only used to indicate missing floating-point values.</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For missing values apart from floats, pandas uses the Python None object. While it might seem confusing that you will encounter two different kinds of values that say essentially the same thing, there are sound programmatic reasons for this design choice and, in practice, going this route enables pandas to deliver a good compromise for the vast majority of cases. Notwithstanding this, both None and NaN carry restrictions that you need to be mindful of with regards to how they can be used.</a:t>
            </a:r>
          </a:p>
          <a:p>
            <a:endParaRPr lang="en-US" sz="900" b="1"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None: non-float missing data</a:t>
            </a:r>
          </a:p>
          <a:p>
            <a:r>
              <a:rPr lang="en-US" sz="900" kern="1200">
                <a:solidFill>
                  <a:schemeClr val="tx1"/>
                </a:solidFill>
                <a:effectLst/>
                <a:latin typeface="Segoe UI" panose="020B0502040204020203" pitchFamily="34" charset="0"/>
                <a:ea typeface="+mn-ea"/>
                <a:cs typeface="+mn-cs"/>
              </a:rPr>
              <a:t>Because None comes from Python, it cannot be used in NumPy and pandas arrays that are not of data type “object</a:t>
            </a:r>
            <a:r>
              <a:rPr lang="en-US"/>
              <a:t>”</a:t>
            </a:r>
            <a:r>
              <a:rPr lang="en-US" sz="900" kern="1200">
                <a:solidFill>
                  <a:schemeClr val="tx1"/>
                </a:solidFill>
                <a:effectLst/>
                <a:latin typeface="Segoe UI" panose="020B0502040204020203" pitchFamily="34" charset="0"/>
                <a:ea typeface="+mn-ea"/>
                <a:cs typeface="+mn-cs"/>
              </a:rPr>
              <a:t>. Remember, NumPy arrays (and the data structures in pandas) can contain only one type of data. This is what gives them their tremendous power for large-scale data and computational work, but it also limits their flexibility. Such arrays have to upcast to the “lowest common denominator,” the data type that will encompass everything in the array. When None is in the array, it means you are working with Python objects.</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NaN: missing float values</a:t>
            </a:r>
          </a:p>
          <a:p>
            <a:r>
              <a:rPr lang="en-US" sz="900" kern="1200">
                <a:solidFill>
                  <a:schemeClr val="tx1"/>
                </a:solidFill>
                <a:effectLst/>
                <a:latin typeface="Segoe UI" panose="020B0502040204020203" pitchFamily="34" charset="0"/>
                <a:ea typeface="+mn-ea"/>
                <a:cs typeface="+mn-cs"/>
              </a:rPr>
              <a:t>In contrast to None, NumPy (and therefore pandas) supports NaN for its fast, vectorized operations and ufuncs. The bad news is that any arithmetic performed on NaN always results in NaN.</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NaN and None: null values in pandas</a:t>
            </a:r>
          </a:p>
          <a:p>
            <a:r>
              <a:rPr lang="en-US" sz="900" kern="1200">
                <a:solidFill>
                  <a:schemeClr val="tx1"/>
                </a:solidFill>
                <a:effectLst/>
                <a:latin typeface="Segoe UI" panose="020B0502040204020203" pitchFamily="34" charset="0"/>
                <a:ea typeface="+mn-ea"/>
                <a:cs typeface="+mn-cs"/>
              </a:rPr>
              <a:t>Even though NaN and None can behave somewhat differently, pandas is nevertheless built to handle them interchangeably.</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Detecting null values</a:t>
            </a:r>
          </a:p>
          <a:p>
            <a:r>
              <a:rPr lang="en-US" sz="900" kern="1200">
                <a:solidFill>
                  <a:schemeClr val="tx1"/>
                </a:solidFill>
                <a:effectLst/>
                <a:latin typeface="Segoe UI" panose="020B0502040204020203" pitchFamily="34" charset="0"/>
                <a:ea typeface="+mn-ea"/>
                <a:cs typeface="+mn-cs"/>
              </a:rPr>
              <a:t>Both isnull() and notnull() are your primary methods for detecting null data. Both return Boolean masks over your data.</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Dropping null values</a:t>
            </a:r>
          </a:p>
          <a:p>
            <a:r>
              <a:rPr lang="en-US" sz="900" kern="1200">
                <a:solidFill>
                  <a:schemeClr val="tx1"/>
                </a:solidFill>
                <a:effectLst/>
                <a:latin typeface="Segoe UI" panose="020B0502040204020203" pitchFamily="34" charset="0"/>
                <a:ea typeface="+mn-ea"/>
                <a:cs typeface="+mn-cs"/>
              </a:rPr>
              <a:t>Beyond identifying missing values, pandas provides a convenient means to remove null values from Series and DataFrames. (Particularly on large datasets, it is often more advisable to simply remove missing [NA] values from your analysis than deal with them in other ways.) </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You cannot drop a single value from a DataFrame, so you have to drop full rows or columns. Depending on what you are doing, you might want to do one or the other, and so pandas gives you options for both. Because, in data science, columns generally represent variables and rows represent observations, you are more likely to drop rows of data; the default setting for dropna() is to drop all rows that contain any null values.</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Filling null values</a:t>
            </a:r>
          </a:p>
          <a:p>
            <a:r>
              <a:rPr lang="en-US" sz="900" kern="1200">
                <a:solidFill>
                  <a:schemeClr val="tx1"/>
                </a:solidFill>
                <a:effectLst/>
                <a:latin typeface="Segoe UI" panose="020B0502040204020203" pitchFamily="34" charset="0"/>
                <a:ea typeface="+mn-ea"/>
                <a:cs typeface="+mn-cs"/>
              </a:rPr>
              <a:t>Depending on your dataset, it can sometimes make more sense to fill null values with valid ones rather than drop them. You could use isnull to do this in place, but that can be laborious, particularly if you have a lot of values to fill. Because this is such a common task in data science, pandas provides fillna, which returns a copy of the Series or DataFrame with the missing values replaced with one of your choosing.</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60565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Removing duplicate data</a:t>
            </a:r>
          </a:p>
          <a:p>
            <a:r>
              <a:rPr lang="en-US" sz="900" kern="1200">
                <a:solidFill>
                  <a:schemeClr val="tx1"/>
                </a:solidFill>
                <a:effectLst/>
                <a:latin typeface="Segoe UI" panose="020B0502040204020203" pitchFamily="34" charset="0"/>
                <a:ea typeface="+mn-ea"/>
                <a:cs typeface="+mn-cs"/>
              </a:rPr>
              <a:t>In addition to missing data, you will often encounter duplicated data in real-world datasets. Fortunately, pandas provides an easy means of detecting and removing duplicate entries.</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Identifying duplicates: duplicated</a:t>
            </a:r>
          </a:p>
          <a:p>
            <a:r>
              <a:rPr lang="en-US" sz="900" kern="1200">
                <a:solidFill>
                  <a:schemeClr val="tx1"/>
                </a:solidFill>
                <a:effectLst/>
                <a:latin typeface="Segoe UI" panose="020B0502040204020203" pitchFamily="34" charset="0"/>
                <a:ea typeface="+mn-ea"/>
                <a:cs typeface="+mn-cs"/>
              </a:rPr>
              <a:t>You can easily spot duplicate values using the duplicated method in pandas, which returns a Boolean mask indicating whether an entry in </a:t>
            </a:r>
            <a:r>
              <a:rPr lang="en-US" sz="900" u="sng" kern="1200">
                <a:solidFill>
                  <a:schemeClr val="tx1"/>
                </a:solidFill>
                <a:effectLst/>
                <a:latin typeface="Segoe UI" panose="020B0502040204020203" pitchFamily="34" charset="0"/>
                <a:ea typeface="+mn-ea"/>
                <a:cs typeface="+mn-cs"/>
              </a:rPr>
              <a:t>a</a:t>
            </a:r>
            <a:r>
              <a:rPr lang="en-US" sz="900" kern="1200">
                <a:solidFill>
                  <a:schemeClr val="tx1"/>
                </a:solidFill>
                <a:effectLst/>
                <a:latin typeface="Segoe UI" panose="020B0502040204020203" pitchFamily="34" charset="0"/>
                <a:ea typeface="+mn-ea"/>
                <a:cs typeface="+mn-cs"/>
              </a:rPr>
              <a:t> DataFrame is a duplicate of an earlier one. Let's create another example DataFrame to see this in action.</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Dropping duplicates: drop_duplicates.</a:t>
            </a:r>
          </a:p>
          <a:p>
            <a:r>
              <a:rPr lang="en-US" sz="900" kern="1200">
                <a:solidFill>
                  <a:schemeClr val="tx1"/>
                </a:solidFill>
                <a:effectLst/>
                <a:latin typeface="Segoe UI" panose="020B0502040204020203" pitchFamily="34" charset="0"/>
                <a:ea typeface="+mn-ea"/>
                <a:cs typeface="+mn-cs"/>
              </a:rPr>
              <a:t>drop_duplicates simply returns a copy of the data for which all of the duplicated </a:t>
            </a:r>
            <a:r>
              <a:rPr lang="en-US" sz="882" b="0" i="0" kern="1200">
                <a:solidFill>
                  <a:schemeClr val="tx1"/>
                </a:solidFill>
                <a:effectLst/>
                <a:latin typeface="Segoe UI" panose="020B0502040204020203" pitchFamily="34" charset="0"/>
                <a:ea typeface="+mn-ea"/>
                <a:cs typeface="+mn-cs"/>
              </a:rPr>
              <a:t>values are </a:t>
            </a:r>
            <a:r>
              <a:rPr lang="en-US"/>
              <a:t>False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759249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Combining datasets: merge and join</a:t>
            </a:r>
          </a:p>
          <a:p>
            <a:r>
              <a:rPr lang="en-US" sz="900" kern="1200">
                <a:solidFill>
                  <a:schemeClr val="tx1"/>
                </a:solidFill>
                <a:effectLst/>
                <a:latin typeface="Segoe UI" panose="020B0502040204020203" pitchFamily="34" charset="0"/>
                <a:ea typeface="+mn-ea"/>
                <a:cs typeface="+mn-cs"/>
              </a:rPr>
              <a:t>Your most interesting analyses will often come from data melded together from more than one source. Because of this, panda provides several methods of merging and joining datasets to make this necessary job easier:</a:t>
            </a:r>
          </a:p>
          <a:p>
            <a:endParaRPr lang="en-US" sz="900" kern="120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sz="900" b="1" kern="1200">
                <a:solidFill>
                  <a:schemeClr val="tx1"/>
                </a:solidFill>
                <a:effectLst/>
                <a:latin typeface="Segoe UI" panose="020B0502040204020203" pitchFamily="34" charset="0"/>
                <a:ea typeface="+mn-ea"/>
                <a:cs typeface="+mn-cs"/>
              </a:rPr>
              <a:t>pandas.merge</a:t>
            </a:r>
            <a:r>
              <a:rPr lang="en-US" sz="900" kern="1200">
                <a:solidFill>
                  <a:schemeClr val="tx1"/>
                </a:solidFill>
                <a:effectLst/>
                <a:latin typeface="Segoe UI" panose="020B0502040204020203" pitchFamily="34" charset="0"/>
                <a:ea typeface="+mn-ea"/>
                <a:cs typeface="+mn-cs"/>
              </a:rPr>
              <a:t> connects rows in DataFrames based on one or more keys.</a:t>
            </a:r>
          </a:p>
          <a:p>
            <a:pPr marL="171450" lvl="0" indent="-171450">
              <a:buFont typeface="Arial" panose="020B0604020202020204" pitchFamily="34" charset="0"/>
              <a:buChar char="•"/>
            </a:pPr>
            <a:r>
              <a:rPr lang="en-US" sz="900" b="1" kern="1200">
                <a:solidFill>
                  <a:schemeClr val="tx1"/>
                </a:solidFill>
                <a:effectLst/>
                <a:latin typeface="Segoe UI" panose="020B0502040204020203" pitchFamily="34" charset="0"/>
                <a:ea typeface="+mn-ea"/>
                <a:cs typeface="+mn-cs"/>
              </a:rPr>
              <a:t>pandas.concat</a:t>
            </a:r>
            <a:r>
              <a:rPr lang="en-US" sz="900" kern="1200">
                <a:solidFill>
                  <a:schemeClr val="tx1"/>
                </a:solidFill>
                <a:effectLst/>
                <a:latin typeface="Segoe UI" panose="020B0502040204020203" pitchFamily="34" charset="0"/>
                <a:ea typeface="+mn-ea"/>
                <a:cs typeface="+mn-cs"/>
              </a:rPr>
              <a:t> concatenates or “stacks” together objects along an axis.</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The </a:t>
            </a:r>
            <a:r>
              <a:rPr lang="en-US" sz="900" b="1" kern="1200">
                <a:solidFill>
                  <a:schemeClr val="tx1"/>
                </a:solidFill>
                <a:effectLst/>
                <a:latin typeface="Segoe UI" panose="020B0502040204020203" pitchFamily="34" charset="0"/>
                <a:ea typeface="+mn-ea"/>
                <a:cs typeface="+mn-cs"/>
              </a:rPr>
              <a:t>combine_first</a:t>
            </a:r>
            <a:r>
              <a:rPr lang="en-US" sz="900" kern="1200">
                <a:solidFill>
                  <a:schemeClr val="tx1"/>
                </a:solidFill>
                <a:effectLst/>
                <a:latin typeface="Segoe UI" panose="020B0502040204020203" pitchFamily="34" charset="0"/>
                <a:ea typeface="+mn-ea"/>
                <a:cs typeface="+mn-cs"/>
              </a:rPr>
              <a:t> instance method enables you to splice together overlapping data to fill in missing values in one object with values from another.</a:t>
            </a:r>
            <a:endParaRPr lang="en-US" sz="900"/>
          </a:p>
          <a:p>
            <a:endParaRPr lang="en-US" sz="900"/>
          </a:p>
          <a:p>
            <a:r>
              <a:rPr lang="en-US" sz="900" b="1" kern="1200">
                <a:solidFill>
                  <a:schemeClr val="tx1"/>
                </a:solidFill>
                <a:effectLst/>
                <a:latin typeface="Segoe UI" panose="020B0502040204020203" pitchFamily="34" charset="0"/>
                <a:ea typeface="+mn-ea"/>
                <a:cs typeface="+mn-cs"/>
              </a:rPr>
              <a:t>Categories of joins</a:t>
            </a:r>
          </a:p>
          <a:p>
            <a:r>
              <a:rPr lang="en-US" sz="900" kern="1200">
                <a:solidFill>
                  <a:schemeClr val="tx1"/>
                </a:solidFill>
                <a:effectLst/>
                <a:latin typeface="Segoe UI" panose="020B0502040204020203" pitchFamily="34" charset="0"/>
                <a:ea typeface="+mn-ea"/>
                <a:cs typeface="+mn-cs"/>
              </a:rPr>
              <a:t>Merge carries out several types of joins: </a:t>
            </a:r>
            <a:r>
              <a:rPr lang="en-US" sz="900" i="1" kern="1200">
                <a:solidFill>
                  <a:schemeClr val="tx1"/>
                </a:solidFill>
                <a:effectLst/>
                <a:latin typeface="Segoe UI" panose="020B0502040204020203" pitchFamily="34" charset="0"/>
                <a:ea typeface="+mn-ea"/>
                <a:cs typeface="+mn-cs"/>
              </a:rPr>
              <a:t>one-to-one</a:t>
            </a:r>
            <a:r>
              <a:rPr lang="en-US" sz="900" kern="1200">
                <a:solidFill>
                  <a:schemeClr val="tx1"/>
                </a:solidFill>
                <a:effectLst/>
                <a:latin typeface="Segoe UI" panose="020B0502040204020203" pitchFamily="34" charset="0"/>
                <a:ea typeface="+mn-ea"/>
                <a:cs typeface="+mn-cs"/>
              </a:rPr>
              <a:t>, </a:t>
            </a:r>
            <a:r>
              <a:rPr lang="en-US" sz="900" i="1" kern="1200">
                <a:solidFill>
                  <a:schemeClr val="tx1"/>
                </a:solidFill>
                <a:effectLst/>
                <a:latin typeface="Segoe UI" panose="020B0502040204020203" pitchFamily="34" charset="0"/>
                <a:ea typeface="+mn-ea"/>
                <a:cs typeface="+mn-cs"/>
              </a:rPr>
              <a:t>many-to-one</a:t>
            </a:r>
            <a:r>
              <a:rPr lang="en-US" sz="900" kern="1200">
                <a:solidFill>
                  <a:schemeClr val="tx1"/>
                </a:solidFill>
                <a:effectLst/>
                <a:latin typeface="Segoe UI" panose="020B0502040204020203" pitchFamily="34" charset="0"/>
                <a:ea typeface="+mn-ea"/>
                <a:cs typeface="+mn-cs"/>
              </a:rPr>
              <a:t>, and </a:t>
            </a:r>
            <a:r>
              <a:rPr lang="en-US" sz="900" i="1" kern="1200">
                <a:solidFill>
                  <a:schemeClr val="tx1"/>
                </a:solidFill>
                <a:effectLst/>
                <a:latin typeface="Segoe UI" panose="020B0502040204020203" pitchFamily="34" charset="0"/>
                <a:ea typeface="+mn-ea"/>
                <a:cs typeface="+mn-cs"/>
              </a:rPr>
              <a:t>many-to-many</a:t>
            </a:r>
            <a:r>
              <a:rPr lang="en-US" sz="900" kern="1200">
                <a:solidFill>
                  <a:schemeClr val="tx1"/>
                </a:solidFill>
                <a:effectLst/>
                <a:latin typeface="Segoe UI" panose="020B0502040204020203" pitchFamily="34" charset="0"/>
                <a:ea typeface="+mn-ea"/>
                <a:cs typeface="+mn-cs"/>
              </a:rPr>
              <a:t>. You use the same basic function call to implement all of them, and we will examine all three (because you will need all three at some point in your data delving, depending on the data). We will start with one-to-one joins because they are generally the simplest example.</a:t>
            </a:r>
          </a:p>
          <a:p>
            <a:endParaRPr lang="en-US" sz="90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Concatenation in NumPy</a:t>
            </a:r>
            <a:endParaRPr lang="en-US" sz="900"/>
          </a:p>
          <a:p>
            <a:r>
              <a:rPr lang="en-US" sz="900" kern="1200">
                <a:solidFill>
                  <a:schemeClr val="tx1"/>
                </a:solidFill>
                <a:effectLst/>
                <a:latin typeface="Segoe UI" panose="020B0502040204020203" pitchFamily="34" charset="0"/>
                <a:ea typeface="+mn-ea"/>
                <a:cs typeface="+mn-cs"/>
              </a:rPr>
              <a:t>Concatenation in pandas is built off of the concatenation functionality for NumPy arrays</a:t>
            </a:r>
            <a:r>
              <a:rPr lang="en-US" sz="900"/>
              <a:t>.</a:t>
            </a:r>
            <a:endParaRPr lang="en-US" sz="900" kern="1200">
              <a:solidFill>
                <a:schemeClr val="tx1"/>
              </a:solidFill>
              <a:effectLst/>
              <a:latin typeface="Segoe UI" panose="020B0502040204020203" pitchFamily="34" charset="0"/>
              <a:ea typeface="+mn-ea"/>
              <a:cs typeface="+mn-cs"/>
            </a:endParaRP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Concatenation in pandas</a:t>
            </a:r>
          </a:p>
          <a:p>
            <a:r>
              <a:rPr lang="en-US" sz="900" kern="1200">
                <a:solidFill>
                  <a:schemeClr val="tx1"/>
                </a:solidFill>
                <a:effectLst/>
                <a:latin typeface="Segoe UI" panose="020B0502040204020203" pitchFamily="34" charset="0"/>
                <a:ea typeface="+mn-ea"/>
                <a:cs typeface="+mn-cs"/>
              </a:rPr>
              <a:t>Pandas has a function, pd.concat(), that can be used for a simple concatenation of Series or DataFrame objects in similar manner to np.concatenate() with ndarrays.</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Concatenation with joins</a:t>
            </a:r>
          </a:p>
          <a:p>
            <a:r>
              <a:rPr lang="en-US" sz="900" kern="1200">
                <a:solidFill>
                  <a:schemeClr val="tx1"/>
                </a:solidFill>
                <a:effectLst/>
                <a:latin typeface="Segoe UI" panose="020B0502040204020203" pitchFamily="34" charset="0"/>
                <a:ea typeface="+mn-ea"/>
                <a:cs typeface="+mn-cs"/>
              </a:rPr>
              <a:t>Just as you did with merge above, you can use inner and outer joins when concatenating DataFrames with different sets of column names.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364223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Exploratory statistics and visualization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Often, when probing a new dataset, it is invaluable to get high-level information about what the dataset holds. Earlier in this section, we discussed using methods such as DataFrame.info, DataFrame.head, and DataFrame.tail to examine some aspects of a DataFrame. While these methods are critical, they are on their own often insufficient to get enough information to know how to approach a new dataset. This is where exploratory statistics and visualizations for datasets come in.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One of the first methods we can use to better understand this dataset is DataFrame.shape.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To get a better idea of the contents of each column, we can use DataFrame.describe, which returns the maximum value, minimum value, mean, and standard deviation of numeric values in each columns, in addition to the quartiles for each column.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Note that you can also examine specific descriptive statistics for columns without having to invoke DataFrame.describe.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20616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1" i="0" u="none" strike="noStrike" kern="1200" dirty="0">
                <a:solidFill>
                  <a:schemeClr val="tx1"/>
                </a:solidFill>
                <a:effectLst/>
                <a:latin typeface="Segoe UI" panose="020B0502040204020203" pitchFamily="34" charset="0"/>
                <a:ea typeface="+mn-ea"/>
                <a:cs typeface="+mn-cs"/>
              </a:rPr>
              <a:t>Generic examples</a:t>
            </a:r>
          </a:p>
          <a:p>
            <a:pPr rtl="0" fontAlgn="base"/>
            <a:endParaRPr lang="en-US" sz="882" b="0" i="0" u="none" strike="noStrike" kern="1200" dirty="0">
              <a:solidFill>
                <a:schemeClr val="tx1"/>
              </a:solidFill>
              <a:effectLst/>
              <a:latin typeface="Segoe UI" panose="020B0502040204020203" pitchFamily="34" charset="0"/>
              <a:ea typeface="+mn-ea"/>
              <a:cs typeface="+mn-cs"/>
            </a:endParaRPr>
          </a:p>
          <a:p>
            <a:pPr rtl="0" fontAlgn="base"/>
            <a:r>
              <a:rPr lang="en-US" sz="882" b="0" i="0" u="none" strike="noStrike" kern="1200" dirty="0">
                <a:solidFill>
                  <a:schemeClr val="tx1"/>
                </a:solidFill>
                <a:effectLst/>
                <a:latin typeface="Segoe UI" panose="020B0502040204020203" pitchFamily="34" charset="0"/>
                <a:ea typeface="+mn-ea"/>
                <a:cs typeface="+mn-cs"/>
              </a:rPr>
              <a:t>Leading social network, video streaming,</a:t>
            </a:r>
            <a:r>
              <a:rPr lang="en-US" sz="882" b="0" i="0" u="none" strike="noStrike" kern="1200" baseline="0" dirty="0">
                <a:solidFill>
                  <a:schemeClr val="tx1"/>
                </a:solidFill>
                <a:effectLst/>
                <a:latin typeface="Segoe UI" panose="020B0502040204020203" pitchFamily="34" charset="0"/>
                <a:ea typeface="+mn-ea"/>
                <a:cs typeface="+mn-cs"/>
              </a:rPr>
              <a:t> and search engine companies built some of their core technologies using Python and use Python for data science.</a:t>
            </a:r>
            <a:endParaRPr lang="en-US" sz="882" b="0" i="0" u="none" strike="noStrike" kern="1200" dirty="0">
              <a:solidFill>
                <a:schemeClr val="tx1"/>
              </a:solidFill>
              <a:effectLst/>
              <a:latin typeface="Segoe UI" panose="020B0502040204020203" pitchFamily="34" charset="0"/>
              <a:ea typeface="+mn-ea"/>
              <a:cs typeface="+mn-cs"/>
            </a:endParaRPr>
          </a:p>
          <a:p>
            <a:pPr rtl="0" fontAlgn="base"/>
            <a:endParaRPr lang="en-US" sz="882" b="0" i="0" u="none" strike="noStrike" kern="1200" dirty="0">
              <a:solidFill>
                <a:schemeClr val="tx1"/>
              </a:solidFill>
              <a:effectLst/>
              <a:latin typeface="Segoe UI" panose="020B0502040204020203" pitchFamily="34" charset="0"/>
              <a:ea typeface="+mn-ea"/>
              <a:cs typeface="+mn-cs"/>
            </a:endParaRPr>
          </a:p>
          <a:p>
            <a:pPr rtl="0" fontAlgn="base"/>
            <a:endParaRPr lang="en-US" sz="882" b="0" i="0" u="none" strike="noStrike" kern="1200" dirty="0">
              <a:solidFill>
                <a:schemeClr val="tx1"/>
              </a:solidFill>
              <a:effectLst/>
              <a:latin typeface="Segoe UI" panose="020B0502040204020203" pitchFamily="34" charset="0"/>
              <a:ea typeface="+mn-ea"/>
              <a:cs typeface="+mn-cs"/>
            </a:endParaRPr>
          </a:p>
          <a:p>
            <a:pPr rtl="0" fontAlgn="base"/>
            <a:r>
              <a:rPr lang="en-US" sz="882" b="1" i="0" u="none" strike="noStrike" kern="1200" dirty="0">
                <a:solidFill>
                  <a:schemeClr val="tx1"/>
                </a:solidFill>
                <a:effectLst/>
                <a:latin typeface="Segoe UI" panose="020B0502040204020203" pitchFamily="34" charset="0"/>
                <a:ea typeface="+mn-ea"/>
                <a:cs typeface="+mn-cs"/>
              </a:rPr>
              <a:t>Specific examples</a:t>
            </a:r>
          </a:p>
          <a:p>
            <a:pPr rtl="0" fontAlgn="base"/>
            <a:endParaRPr lang="en-US" sz="882" b="0" i="0" u="none" strike="noStrike" kern="1200" dirty="0">
              <a:solidFill>
                <a:schemeClr val="tx1"/>
              </a:solidFill>
              <a:effectLst/>
              <a:latin typeface="Segoe UI" panose="020B0502040204020203" pitchFamily="34" charset="0"/>
              <a:ea typeface="+mn-ea"/>
              <a:cs typeface="+mn-cs"/>
            </a:endParaRPr>
          </a:p>
          <a:p>
            <a:pPr rtl="0" fontAlgn="base"/>
            <a:r>
              <a:rPr lang="en-US" sz="882" b="0" i="0" u="none" strike="noStrike" kern="1200" dirty="0">
                <a:solidFill>
                  <a:schemeClr val="tx1"/>
                </a:solidFill>
                <a:effectLst/>
                <a:latin typeface="Segoe UI" panose="020B0502040204020203" pitchFamily="34" charset="0"/>
                <a:ea typeface="+mn-ea"/>
                <a:cs typeface="+mn-cs"/>
              </a:rPr>
              <a:t>Google, YouTube, Facebook, and Pinterest were</a:t>
            </a:r>
            <a:r>
              <a:rPr lang="en-US" sz="882" b="0" i="0" u="none" strike="noStrike" kern="1200" baseline="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rPr>
              <a:t>all built to different extents using Python</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3"/>
              </a:rPr>
              <a:t>www.quora.com/What-programming-languages-are-used-at-Youtube</a:t>
            </a:r>
            <a:r>
              <a:rPr lang="en-US" sz="882" b="0" i="0" u="sng" kern="1200" dirty="0">
                <a:solidFill>
                  <a:schemeClr val="tx1"/>
                </a:solidFill>
                <a:effectLst/>
                <a:latin typeface="Segoe UI" panose="020B0502040204020203" pitchFamily="34" charset="0"/>
                <a:ea typeface="+mn-ea"/>
                <a:cs typeface="+mn-cs"/>
              </a:rPr>
              <a:t>, </a:t>
            </a: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82" b="0" i="0" u="sng" kern="1200" dirty="0">
                <a:solidFill>
                  <a:schemeClr val="tx1"/>
                </a:solidFill>
                <a:effectLst/>
                <a:latin typeface="Segoe UI" panose="020B0502040204020203" pitchFamily="34" charset="0"/>
                <a:ea typeface="+mn-ea"/>
                <a:cs typeface="+mn-cs"/>
                <a:hlinkClick r:id="rId4"/>
              </a:rPr>
              <a:t>https://en.wikipedia.org/wiki/Programming_languages_used_in_most_popular_websites</a:t>
            </a:r>
            <a:r>
              <a:rPr lang="en-US" sz="882" b="0" i="0" kern="1200" dirty="0">
                <a:solidFill>
                  <a:schemeClr val="tx1"/>
                </a:solidFill>
                <a:effectLst/>
                <a:latin typeface="Segoe UI" panose="020B0502040204020203" pitchFamily="34" charset="0"/>
                <a:ea typeface="+mn-ea"/>
                <a:cs typeface="+mn-cs"/>
              </a:rPr>
              <a:t>). These companies also use Python for data</a:t>
            </a:r>
            <a:r>
              <a:rPr lang="en-US" sz="882" b="0" i="0" kern="1200" baseline="0" dirty="0">
                <a:solidFill>
                  <a:schemeClr val="tx1"/>
                </a:solidFill>
                <a:effectLst/>
                <a:latin typeface="Segoe UI" panose="020B0502040204020203" pitchFamily="34" charset="0"/>
                <a:ea typeface="+mn-ea"/>
                <a:cs typeface="+mn-cs"/>
              </a:rPr>
              <a:t> science for many of the same reasons that you will study Python: it is </a:t>
            </a:r>
            <a:r>
              <a:rPr lang="en-US" sz="882" b="0" i="0" u="none" strike="noStrike" kern="1200" baseline="0" dirty="0">
                <a:solidFill>
                  <a:schemeClr val="tx1"/>
                </a:solidFill>
                <a:effectLst/>
                <a:latin typeface="Segoe UI" panose="020B0502040204020203" pitchFamily="34" charset="0"/>
                <a:ea typeface="+mn-ea"/>
                <a:cs typeface="+mn-cs"/>
              </a:rPr>
              <a:t>e</a:t>
            </a:r>
            <a:r>
              <a:rPr lang="en-US" sz="882" b="0" i="0" u="none" strike="noStrike" kern="1200" dirty="0">
                <a:solidFill>
                  <a:schemeClr val="tx1"/>
                </a:solidFill>
                <a:effectLst/>
                <a:latin typeface="Segoe UI" panose="020B0502040204020203" pitchFamily="34" charset="0"/>
                <a:ea typeface="+mn-ea"/>
                <a:cs typeface="+mn-cs"/>
              </a:rPr>
              <a:t>asy to develop in,</a:t>
            </a:r>
            <a:r>
              <a:rPr lang="en-US" sz="882" b="0" i="0" u="none" strike="noStrike" kern="1200" baseline="0" dirty="0">
                <a:solidFill>
                  <a:schemeClr val="tx1"/>
                </a:solidFill>
                <a:effectLst/>
                <a:latin typeface="Segoe UI" panose="020B0502040204020203" pitchFamily="34" charset="0"/>
                <a:ea typeface="+mn-ea"/>
                <a:cs typeface="+mn-cs"/>
              </a:rPr>
              <a:t> flexible,</a:t>
            </a:r>
            <a:r>
              <a:rPr lang="en-US" sz="882" b="0" i="0" kern="1200" dirty="0">
                <a:solidFill>
                  <a:schemeClr val="tx1"/>
                </a:solidFill>
                <a:effectLst/>
                <a:latin typeface="Segoe UI" panose="020B0502040204020203" pitchFamily="34" charset="0"/>
                <a:ea typeface="+mn-ea"/>
                <a:cs typeface="+mn-cs"/>
              </a:rPr>
              <a:t> and contains powerful libraries for data science.</a:t>
            </a:r>
          </a:p>
          <a:p>
            <a:pPr rtl="0" fontAlgn="base"/>
            <a:endParaRPr lang="en-US" b="0" i="0" dirty="0">
              <a:effectLst/>
            </a:endParaRPr>
          </a:p>
          <a:p>
            <a:pPr rtl="0" fontAlgn="base"/>
            <a:r>
              <a:rPr lang="en-US" sz="882" b="0" i="0" kern="1200" dirty="0">
                <a:solidFill>
                  <a:schemeClr val="tx1"/>
                </a:solidFill>
                <a:effectLst/>
                <a:latin typeface="Segoe UI" panose="020B0502040204020203" pitchFamily="34" charset="0"/>
                <a:ea typeface="+mn-ea"/>
                <a:cs typeface="+mn-cs"/>
              </a:rPr>
              <a:t>"Python is fast enough for our site and allows us to produce features that can be maintained in record time, with a minimum of developers."</a:t>
            </a:r>
            <a:endParaRPr lang="en-US" b="0" i="0" dirty="0">
              <a:effectLst/>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Segoe UI" panose="020B0502040204020203" pitchFamily="34" charset="0"/>
              </a:rPr>
              <a:t>— </a:t>
            </a:r>
            <a:r>
              <a:rPr lang="en-US" sz="882" b="0" i="0" u="none" strike="noStrike" kern="1200" dirty="0" err="1">
                <a:solidFill>
                  <a:schemeClr val="tx1"/>
                </a:solidFill>
                <a:effectLst/>
                <a:latin typeface="Segoe UI" panose="020B0502040204020203" pitchFamily="34" charset="0"/>
                <a:ea typeface="+mn-ea"/>
                <a:cs typeface="Segoe UI" panose="020B0502040204020203" pitchFamily="34" charset="0"/>
              </a:rPr>
              <a:t>C</a:t>
            </a:r>
            <a:r>
              <a:rPr lang="en-US" sz="882" b="0" i="0" u="none" strike="noStrike" kern="1200" dirty="0" err="1">
                <a:solidFill>
                  <a:schemeClr val="tx1"/>
                </a:solidFill>
                <a:effectLst/>
                <a:latin typeface="Segoe UI" panose="020B0502040204020203" pitchFamily="34" charset="0"/>
                <a:ea typeface="+mn-ea"/>
                <a:cs typeface="+mn-cs"/>
              </a:rPr>
              <a:t>uong</a:t>
            </a:r>
            <a:r>
              <a:rPr lang="en-US" sz="882" b="0" i="0" u="none" strike="noStrike" kern="1200" dirty="0">
                <a:solidFill>
                  <a:schemeClr val="tx1"/>
                </a:solidFill>
                <a:effectLst/>
                <a:latin typeface="Segoe UI" panose="020B0502040204020203" pitchFamily="34" charset="0"/>
                <a:ea typeface="+mn-ea"/>
                <a:cs typeface="+mn-cs"/>
              </a:rPr>
              <a:t> Do, Software Architect at YouTube</a:t>
            </a:r>
            <a:r>
              <a:rPr lang="en-US" sz="882" b="0" i="0" u="none" strike="noStrike" kern="1200" baseline="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5"/>
              </a:rPr>
              <a:t>https://www.quora.com/What-programming-languages-are-used-at-Youtube</a:t>
            </a:r>
            <a:r>
              <a:rPr lang="en-US" b="0" i="0" dirty="0">
                <a:effectLst/>
              </a:rPr>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04479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panose="020B0502040204020203" pitchFamily="34" charset="0"/>
                <a:ea typeface="+mn-ea"/>
                <a:cs typeface="+mn-cs"/>
              </a:rPr>
              <a:t>Variables:</a:t>
            </a:r>
          </a:p>
          <a:p>
            <a:pPr marL="171450" lvl="0" indent="-171450">
              <a:buFont typeface="Arial" panose="020B0604020202020204" pitchFamily="34" charset="0"/>
              <a:buChar char="•"/>
            </a:pPr>
            <a:r>
              <a:rPr lang="en-US" dirty="0"/>
              <a:t>You don’t need to declare variables or their type before using them.</a:t>
            </a:r>
          </a:p>
          <a:p>
            <a:pPr marL="171450" lvl="0" indent="-171450">
              <a:buFont typeface="Arial" panose="020B0604020202020204" pitchFamily="34" charset="0"/>
              <a:buChar char="•"/>
            </a:pPr>
            <a:r>
              <a:rPr lang="en-US" dirty="0"/>
              <a:t>Variable types can be changed as needed.</a:t>
            </a:r>
          </a:p>
          <a:p>
            <a:pPr marL="171450" lvl="0" indent="-171450">
              <a:buFont typeface="Arial" panose="020B0604020202020204" pitchFamily="34" charset="0"/>
              <a:buChar char="•"/>
            </a:pPr>
            <a:r>
              <a:rPr lang="en-US" dirty="0"/>
              <a:t>Built-in variable “_”: the value of the last printed expression</a:t>
            </a:r>
          </a:p>
          <a:p>
            <a:pPr marL="171450" lvl="0" indent="-171450">
              <a:buFont typeface="Arial" panose="020B0604020202020204" pitchFamily="34" charset="0"/>
              <a:buChar char="•"/>
            </a:pPr>
            <a:endParaRPr lang="en-US" dirty="0"/>
          </a:p>
          <a:p>
            <a:r>
              <a:rPr lang="en-US" dirty="0"/>
              <a:t>Expressions</a:t>
            </a:r>
          </a:p>
          <a:p>
            <a:pPr marL="171450" lvl="0" indent="-171450">
              <a:buFont typeface="Arial" panose="020B0604020202020204" pitchFamily="34" charset="0"/>
              <a:buChar char="•"/>
            </a:pPr>
            <a:r>
              <a:rPr lang="en-US" dirty="0"/>
              <a:t>Return true or false values</a:t>
            </a:r>
          </a:p>
          <a:p>
            <a:pPr marL="171450" lvl="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As with other programming languages, expressions are critical for decision-making, controlling the logical flow of Python programs. The most fundamental way of doing this in Python is with a comparison operator, such as </a:t>
            </a:r>
            <a:r>
              <a:rPr lang="en-US" dirty="0"/>
              <a:t>&lt;</a:t>
            </a:r>
          </a:p>
          <a:p>
            <a:pPr marL="171450" lvl="0" indent="-171450">
              <a:buFont typeface="Arial" panose="020B0604020202020204" pitchFamily="34" charset="0"/>
              <a:buChar char="•"/>
            </a:pPr>
            <a:r>
              <a:rPr lang="en-US" dirty="0"/>
              <a:t>Can be combined</a:t>
            </a:r>
            <a:r>
              <a:rPr lang="en-US" baseline="0" dirty="0"/>
              <a:t> with AND, OR, and NOT</a:t>
            </a:r>
            <a:endParaRPr lang="en-US" dirty="0"/>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
        <p:nvSpPr>
          <p:cNvPr id="10" name="Date Placeholder 9"/>
          <p:cNvSpPr>
            <a:spLocks noGrp="1"/>
          </p:cNvSpPr>
          <p:nvPr>
            <p:ph type="dt" idx="13"/>
          </p:nvPr>
        </p:nvSpPr>
        <p:spPr/>
        <p:txBody>
          <a:bodyPr/>
          <a:lstStyle/>
          <a:p>
            <a:fld id="{1D9BFF88-B9B5-4B68-BAE1-09ACB5D03C54}" type="datetime8">
              <a:rPr lang="en-US" smtClean="0"/>
              <a:t>8/31/20 12:17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panose="020B0502040204020203" pitchFamily="34" charset="0"/>
                <a:ea typeface="+mn-ea"/>
                <a:cs typeface="+mn-cs"/>
              </a:rPr>
              <a:t>String</a:t>
            </a:r>
            <a:r>
              <a:rPr lang="en-US" sz="900" b="0" i="0" u="none" strike="noStrike" kern="1200" baseline="0">
                <a:solidFill>
                  <a:schemeClr val="tx1"/>
                </a:solidFill>
                <a:effectLst/>
                <a:latin typeface="Segoe UI" panose="020B0502040204020203" pitchFamily="34" charset="0"/>
                <a:ea typeface="+mn-ea"/>
                <a:cs typeface="+mn-cs"/>
              </a:rPr>
              <a:t> literals are </a:t>
            </a:r>
            <a:r>
              <a:rPr lang="en-US" sz="900" b="0" i="0" u="none" strike="noStrike" kern="1200">
                <a:solidFill>
                  <a:schemeClr val="tx1"/>
                </a:solidFill>
                <a:effectLst/>
                <a:latin typeface="Segoe UI" panose="020B0502040204020203" pitchFamily="34" charset="0"/>
                <a:ea typeface="+mn-ea"/>
                <a:cs typeface="+mn-cs"/>
              </a:rPr>
              <a:t>enclosed in single quotes (</a:t>
            </a:r>
            <a:r>
              <a:rPr lang="en-US"/>
              <a:t>'...'</a:t>
            </a:r>
            <a:r>
              <a:rPr lang="en-US" sz="900" b="0" i="0" u="none" strike="noStrike" kern="1200">
                <a:solidFill>
                  <a:schemeClr val="tx1"/>
                </a:solidFill>
                <a:effectLst/>
                <a:latin typeface="Segoe UI" panose="020B0502040204020203" pitchFamily="34" charset="0"/>
                <a:ea typeface="+mn-ea"/>
                <a:cs typeface="+mn-cs"/>
              </a:rPr>
              <a:t>) or double quotes (</a:t>
            </a:r>
            <a:r>
              <a:rPr lang="en-US"/>
              <a:t>"..."</a:t>
            </a:r>
            <a:r>
              <a:rPr lang="en-US" sz="900" b="0" i="0" u="none" strike="noStrike" kern="1200">
                <a:solidFill>
                  <a:schemeClr val="tx1"/>
                </a:solidFill>
                <a:effectLst/>
                <a:latin typeface="Segoe UI" panose="020B0502040204020203" pitchFamily="34" charset="0"/>
                <a:ea typeface="+mn-ea"/>
                <a:cs typeface="+mn-cs"/>
              </a:rPr>
              <a:t>) with the same result. Use </a:t>
            </a:r>
            <a:r>
              <a:rPr lang="en-US"/>
              <a:t>\</a:t>
            </a:r>
            <a:r>
              <a:rPr lang="en-US" sz="900" b="0" i="0" u="none" strike="noStrike" kern="1200">
                <a:solidFill>
                  <a:schemeClr val="tx1"/>
                </a:solidFill>
                <a:effectLst/>
                <a:latin typeface="Segoe UI" panose="020B0502040204020203" pitchFamily="34" charset="0"/>
                <a:ea typeface="+mn-ea"/>
                <a:cs typeface="+mn-cs"/>
              </a:rPr>
              <a:t> to escape quotes; that is, use </a:t>
            </a:r>
            <a:r>
              <a:rPr lang="en-US"/>
              <a:t>\</a:t>
            </a:r>
            <a:r>
              <a:rPr lang="en-US" sz="900" b="0" i="0" u="none" strike="noStrike" kern="1200">
                <a:solidFill>
                  <a:schemeClr val="tx1"/>
                </a:solidFill>
                <a:effectLst/>
                <a:latin typeface="Segoe UI" panose="020B0502040204020203" pitchFamily="34" charset="0"/>
                <a:ea typeface="+mn-ea"/>
                <a:cs typeface="+mn-cs"/>
              </a:rPr>
              <a:t> in order to use quotation marks within the string itself.</a:t>
            </a:r>
          </a:p>
          <a:p>
            <a:endParaRPr lang="en-US" sz="900" b="0" i="0" u="none" strike="noStrike"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Strings can be </a:t>
            </a:r>
            <a:r>
              <a:rPr lang="en-US" sz="900" b="0" i="1" u="none" strike="noStrike" kern="1200">
                <a:solidFill>
                  <a:schemeClr val="tx1"/>
                </a:solidFill>
                <a:effectLst/>
                <a:latin typeface="Segoe UI" panose="020B0502040204020203" pitchFamily="34" charset="0"/>
                <a:ea typeface="+mn-ea"/>
                <a:cs typeface="+mn-cs"/>
              </a:rPr>
              <a:t>concatenated</a:t>
            </a:r>
            <a:r>
              <a:rPr lang="en-US" sz="900" b="0" i="0" u="none" strike="noStrike" kern="1200">
                <a:solidFill>
                  <a:schemeClr val="tx1"/>
                </a:solidFill>
                <a:effectLst/>
                <a:latin typeface="Segoe UI" panose="020B0502040204020203" pitchFamily="34" charset="0"/>
                <a:ea typeface="+mn-ea"/>
                <a:cs typeface="+mn-cs"/>
              </a:rPr>
              <a:t> (glued together) with the + operator and repeated with *.</a:t>
            </a:r>
            <a:r>
              <a:rPr lang="en-US" sz="900" b="0" i="0" u="none" strike="noStrike" kern="1200" baseline="0">
                <a:solidFill>
                  <a:schemeClr val="tx1"/>
                </a:solidFill>
                <a:effectLst/>
                <a:latin typeface="Segoe UI" panose="020B0502040204020203" pitchFamily="34" charset="0"/>
                <a:ea typeface="+mn-ea"/>
                <a:cs typeface="+mn-cs"/>
              </a:rPr>
              <a:t> </a:t>
            </a:r>
            <a:r>
              <a:rPr lang="en-US" sz="900" b="0" i="0" u="none" strike="noStrike" kern="1200">
                <a:solidFill>
                  <a:schemeClr val="tx1"/>
                </a:solidFill>
                <a:effectLst/>
                <a:latin typeface="Segoe UI" panose="020B0502040204020203" pitchFamily="34" charset="0"/>
                <a:ea typeface="+mn-ea"/>
                <a:cs typeface="+mn-cs"/>
              </a:rPr>
              <a:t>Two or more string literals placed next to each other are automatically concatenated.</a:t>
            </a:r>
          </a:p>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
        <p:nvSpPr>
          <p:cNvPr id="10" name="Date Placeholder 9"/>
          <p:cNvSpPr>
            <a:spLocks noGrp="1"/>
          </p:cNvSpPr>
          <p:nvPr>
            <p:ph type="dt" idx="13"/>
          </p:nvPr>
        </p:nvSpPr>
        <p:spPr/>
        <p:txBody>
          <a:bodyPr/>
          <a:lstStyle/>
          <a:p>
            <a:fld id="{1D9BFF88-B9B5-4B68-BAE1-09ACB5D03C54}" type="datetime8">
              <a:rPr lang="en-US" smtClean="0"/>
              <a:t>8/31/20 12:17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38277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7D66247-6031-A849-AE76-6F900B9E210D}"/>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A0CB97AA-F93C-5441-A5F0-8A6282E71860}"/>
              </a:ext>
            </a:extLst>
          </p:cNvPr>
          <p:cNvPicPr>
            <a:picLocks noChangeAspect="1"/>
          </p:cNvPicPr>
          <p:nvPr userDrawn="1"/>
        </p:nvPicPr>
        <p:blipFill>
          <a:blip r:embed="rId2"/>
          <a:stretch>
            <a:fillRect/>
          </a:stretch>
        </p:blipFill>
        <p:spPr>
          <a:xfrm>
            <a:off x="-343876" y="-508001"/>
            <a:ext cx="4044298" cy="303322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11476F-EA8B-5349-BA2D-4AF9119DB41D}"/>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B8179769-8888-B549-A267-6A8057F0BC32}"/>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5B0217DE-B5AD-8247-B7AA-76110D9D149F}"/>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30A596-4A04-C340-82D2-691E8E23D25F}"/>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545705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34DC8393-B228-1B4D-A770-9A867D09D1EB}"/>
              </a:ext>
            </a:extLst>
          </p:cNvPr>
          <p:cNvPicPr>
            <a:picLocks noChangeAspect="1"/>
          </p:cNvPicPr>
          <p:nvPr userDrawn="1"/>
        </p:nvPicPr>
        <p:blipFill>
          <a:blip r:embed="rId2"/>
          <a:stretch>
            <a:fillRect/>
          </a:stretch>
        </p:blipFill>
        <p:spPr>
          <a:xfrm>
            <a:off x="-171938" y="-422031"/>
            <a:ext cx="3584656" cy="268849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4CAE2F36-BB34-DF45-B465-E566572030D6}"/>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Coding Dojo. All rights reserved. </a:t>
            </a:r>
          </a:p>
        </p:txBody>
      </p:sp>
      <p:pic>
        <p:nvPicPr>
          <p:cNvPr id="4" name="Picture 3">
            <a:extLst>
              <a:ext uri="{FF2B5EF4-FFF2-40B4-BE49-F238E27FC236}">
                <a16:creationId xmlns:a16="http://schemas.microsoft.com/office/drawing/2014/main" id="{1A925D0F-2CEC-734E-BFF7-498F5AA11E0F}"/>
              </a:ext>
            </a:extLst>
          </p:cNvPr>
          <p:cNvPicPr>
            <a:picLocks noChangeAspect="1"/>
          </p:cNvPicPr>
          <p:nvPr userDrawn="1"/>
        </p:nvPicPr>
        <p:blipFill>
          <a:blip r:embed="rId2"/>
          <a:stretch>
            <a:fillRect/>
          </a:stretch>
        </p:blipFill>
        <p:spPr>
          <a:xfrm>
            <a:off x="273540" y="-273538"/>
            <a:ext cx="2641598" cy="198119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979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Picture 6">
            <a:extLst>
              <a:ext uri="{FF2B5EF4-FFF2-40B4-BE49-F238E27FC236}">
                <a16:creationId xmlns:a16="http://schemas.microsoft.com/office/drawing/2014/main" id="{A25F410A-F10F-F747-835A-7EF70DF2A81E}"/>
              </a:ext>
            </a:extLst>
          </p:cNvPr>
          <p:cNvPicPr>
            <a:picLocks noChangeAspect="1"/>
          </p:cNvPicPr>
          <p:nvPr userDrawn="1"/>
        </p:nvPicPr>
        <p:blipFill>
          <a:blip r:embed="rId3"/>
          <a:stretch>
            <a:fillRect/>
          </a:stretch>
        </p:blipFill>
        <p:spPr>
          <a:xfrm>
            <a:off x="30608" y="-343877"/>
            <a:ext cx="2641598" cy="1981198"/>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25035" y="0"/>
            <a:ext cx="6866965" cy="6858000"/>
          </a:xfrm>
          <a:prstGeom prst="rect">
            <a:avLst/>
          </a:prstGeom>
        </p:spPr>
      </p:pic>
      <p:pic>
        <p:nvPicPr>
          <p:cNvPr id="7" name="Picture 6">
            <a:extLst>
              <a:ext uri="{FF2B5EF4-FFF2-40B4-BE49-F238E27FC236}">
                <a16:creationId xmlns:a16="http://schemas.microsoft.com/office/drawing/2014/main" id="{459F2D4B-C5A5-3142-8ED3-18BDC913C35B}"/>
              </a:ext>
            </a:extLst>
          </p:cNvPr>
          <p:cNvPicPr>
            <a:picLocks noChangeAspect="1"/>
          </p:cNvPicPr>
          <p:nvPr userDrawn="1"/>
        </p:nvPicPr>
        <p:blipFill>
          <a:blip r:embed="rId3"/>
          <a:stretch>
            <a:fillRect/>
          </a:stretch>
        </p:blipFill>
        <p:spPr>
          <a:xfrm>
            <a:off x="30608" y="-203200"/>
            <a:ext cx="2641598" cy="1981198"/>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3EFC4743-D047-794F-9E9C-F25ED32369C0}"/>
              </a:ext>
            </a:extLst>
          </p:cNvPr>
          <p:cNvPicPr>
            <a:picLocks noChangeAspect="1"/>
          </p:cNvPicPr>
          <p:nvPr userDrawn="1"/>
        </p:nvPicPr>
        <p:blipFill>
          <a:blip r:embed="rId2"/>
          <a:stretch>
            <a:fillRect/>
          </a:stretch>
        </p:blipFill>
        <p:spPr>
          <a:xfrm>
            <a:off x="30608" y="-203200"/>
            <a:ext cx="2641598" cy="198119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3A07E9E-1F2B-3640-BB73-6FC4666ED0E2}"/>
              </a:ext>
            </a:extLst>
          </p:cNvPr>
          <p:cNvPicPr>
            <a:picLocks noChangeAspect="1"/>
          </p:cNvPicPr>
          <p:nvPr userDrawn="1"/>
        </p:nvPicPr>
        <p:blipFill>
          <a:blip r:embed="rId2"/>
          <a:stretch>
            <a:fillRect/>
          </a:stretch>
        </p:blipFill>
        <p:spPr>
          <a:xfrm>
            <a:off x="30608" y="-203200"/>
            <a:ext cx="2641598" cy="198119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2408E0D2-F6C5-1A4C-A4F3-4851955C95B7}"/>
              </a:ext>
            </a:extLst>
          </p:cNvPr>
          <p:cNvPicPr>
            <a:picLocks noChangeAspect="1"/>
          </p:cNvPicPr>
          <p:nvPr userDrawn="1"/>
        </p:nvPicPr>
        <p:blipFill>
          <a:blip r:embed="rId2"/>
          <a:stretch>
            <a:fillRect/>
          </a:stretch>
        </p:blipFill>
        <p:spPr>
          <a:xfrm>
            <a:off x="-265722" y="-609599"/>
            <a:ext cx="4366194" cy="3274645"/>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8F830E5F-E762-194B-B0C3-B10AA3BAA493}"/>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26373D22-498A-CF42-90AE-505174E1D708}"/>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Coding Dojo. All rights reserved. </a:t>
            </a:r>
          </a:p>
        </p:txBody>
      </p:sp>
      <p:pic>
        <p:nvPicPr>
          <p:cNvPr id="5" name="Picture 4">
            <a:extLst>
              <a:ext uri="{FF2B5EF4-FFF2-40B4-BE49-F238E27FC236}">
                <a16:creationId xmlns:a16="http://schemas.microsoft.com/office/drawing/2014/main" id="{2339EB2F-6E6A-584A-BE3B-2D6986E4F674}"/>
              </a:ext>
            </a:extLst>
          </p:cNvPr>
          <p:cNvPicPr>
            <a:picLocks noChangeAspect="1"/>
          </p:cNvPicPr>
          <p:nvPr userDrawn="1"/>
        </p:nvPicPr>
        <p:blipFill>
          <a:blip r:embed="rId2"/>
          <a:stretch>
            <a:fillRect/>
          </a:stretch>
        </p:blipFill>
        <p:spPr>
          <a:xfrm>
            <a:off x="30608" y="-203200"/>
            <a:ext cx="2641598" cy="1981198"/>
          </a:xfrm>
          <a:prstGeom prst="rect">
            <a:avLst/>
          </a:prstGeom>
        </p:spPr>
      </p:pic>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966C-D145-884B-BEEA-EEA0293B2E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2902DC-6EA5-164E-AAA8-575F8625A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8C4D57-20F2-BF43-8F47-1C87674BFEA3}"/>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264A02E9-F016-DB4E-BEC1-CD0FA19B7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1F7CD-B940-CC41-9E1B-CD2B490215D3}"/>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3356739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1B57-25CF-2248-8FEA-3C3A618AE5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49ACBB-412F-2142-A46A-CB1C726022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A42C8-5FE2-A54F-BABB-25CEE0F21B26}"/>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043D41F9-2524-904E-AD49-3A60281CD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4E326-011B-0841-9442-526E09E2A13E}"/>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33062252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BE31-AC02-A443-B283-3615A0F753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BCC5E9-615C-2A45-94A9-30F3C8ABD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DA5C9E-F949-1C4B-BDC4-89BB3D4BC6FC}"/>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4493CB8C-14D9-C54A-8CFE-8D20CF544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D85C5-CAFB-AA4C-ABF6-6BAECFA88848}"/>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9097734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E85B-C7A1-544B-AD8D-E6C668F9D5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9650D5-E5B7-1B40-9343-25EF48CA49C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71998-1F14-0446-AA0E-87D14AD9145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CD5833-DB65-B541-AC3A-EEEF807D73E9}"/>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6" name="Footer Placeholder 5">
            <a:extLst>
              <a:ext uri="{FF2B5EF4-FFF2-40B4-BE49-F238E27FC236}">
                <a16:creationId xmlns:a16="http://schemas.microsoft.com/office/drawing/2014/main" id="{31B34012-1E63-ED4D-9258-BE1DA263C3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BD00A-291D-8748-A7B2-C43374D0D486}"/>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1586486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23FFD4CA-EC04-F44C-93C0-FE6925A79307}"/>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1612453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E21A-3551-1F4B-ADF9-B0DEA80FF6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8CCA6D-DCF2-4A46-90D6-DF3C5850CC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0AFDB8-5A6E-F14D-94F3-4072BEC00D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8F7198-EA05-6A49-98A2-7A4DC76DEE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8C9C1E5-A74B-9941-AA26-337455D35D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69ED2E-6565-DE41-8019-7672B26DB4BF}"/>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8" name="Footer Placeholder 7">
            <a:extLst>
              <a:ext uri="{FF2B5EF4-FFF2-40B4-BE49-F238E27FC236}">
                <a16:creationId xmlns:a16="http://schemas.microsoft.com/office/drawing/2014/main" id="{456A457E-20A0-CD4E-A97B-18BA28CE01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2E59C9-1AD2-ED4A-A2AA-34786F706C2A}"/>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8917829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CC9C1-8491-934D-8F25-003AAB3E1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2FC3E-67D7-4348-A886-D286A08BD8D8}"/>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4" name="Footer Placeholder 3">
            <a:extLst>
              <a:ext uri="{FF2B5EF4-FFF2-40B4-BE49-F238E27FC236}">
                <a16:creationId xmlns:a16="http://schemas.microsoft.com/office/drawing/2014/main" id="{4056E469-FD3F-E84A-817E-92A596D713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92D172-82CA-7541-966B-45FCDF9455ED}"/>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11805794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708B1-38B9-D34E-ADA3-E87FBCA1F28E}"/>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3" name="Footer Placeholder 2">
            <a:extLst>
              <a:ext uri="{FF2B5EF4-FFF2-40B4-BE49-F238E27FC236}">
                <a16:creationId xmlns:a16="http://schemas.microsoft.com/office/drawing/2014/main" id="{EA35E668-3951-CD46-B0F8-78A3360028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AA2F79-0FB8-E740-8ACF-AE76361F0BD6}"/>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6161669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9507-FD38-6A4A-9E21-AC556F374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C44A92-1776-F24A-92B6-FAE270FE58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57F443-064E-EA45-A99D-3803372B8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AA2036-9364-1149-A212-FCF65CA366EE}"/>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6" name="Footer Placeholder 5">
            <a:extLst>
              <a:ext uri="{FF2B5EF4-FFF2-40B4-BE49-F238E27FC236}">
                <a16:creationId xmlns:a16="http://schemas.microsoft.com/office/drawing/2014/main" id="{561D2EBC-A11A-2444-AE25-032135DFC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A84C80-E9CF-4849-9195-007A848D5503}"/>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24780509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6575-C3EC-5D49-96D0-A5AABF909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C7122-E432-4842-8675-5E6518FF3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DB405D-78FD-6B45-88C5-F0987888C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5FA022-2A6B-164D-B619-7E108B99EF8F}"/>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6" name="Footer Placeholder 5">
            <a:extLst>
              <a:ext uri="{FF2B5EF4-FFF2-40B4-BE49-F238E27FC236}">
                <a16:creationId xmlns:a16="http://schemas.microsoft.com/office/drawing/2014/main" id="{2F5ACBAD-2144-C544-8CA5-9FDE21D1F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857D35-A4C9-4C46-9D67-DAECF62C352F}"/>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4261766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6C1D7-95A8-8F47-ACF0-ED180472B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8CD220-7511-9340-90D6-693CBB59DFA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EDFC8-2676-DA4F-B491-261F2D3D70C5}"/>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CCF396E2-9CF1-D34D-AAA9-F7CFFE292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12AAC-1AE5-EE48-8D89-0629250D1FEB}"/>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17964591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96E679-D268-954B-A2A0-7EE1377886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C3B89C-04FD-3E46-973C-959FBA79A4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30527-B06E-C74C-B4BF-0B802C8F4C14}"/>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0462331E-EBCF-DB41-A7AC-AEC1E2A3DF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75E42-FD8F-474B-B71C-DC03B5991316}"/>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233991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21EE661E-B7D4-0342-ACF1-BB2A77F31BEE}"/>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C00EFBB3-3900-FC4F-A602-813B2C5B57CE}"/>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3.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77FFBD-D8F5-C24B-A3AF-0C895910D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B371F4-257F-E144-BF86-6FC7A8D860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5DF67-0E74-5C49-A12F-77D1760729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3A8D90B1-D047-6042-9A60-07C38B677E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9F84E9-D5F3-5E4E-8813-18A3BC147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E9ABA8-5516-464C-B393-424884E2D6C1}" type="slidenum">
              <a:rPr lang="en-US" smtClean="0"/>
              <a:t>‹#›</a:t>
            </a:fld>
            <a:endParaRPr lang="en-US"/>
          </a:p>
        </p:txBody>
      </p:sp>
    </p:spTree>
    <p:extLst>
      <p:ext uri="{BB962C8B-B14F-4D97-AF65-F5344CB8AC3E}">
        <p14:creationId xmlns:p14="http://schemas.microsoft.com/office/powerpoint/2010/main" val="1561293691"/>
      </p:ext>
    </p:extLst>
  </p:cSld>
  <p:clrMap bg1="lt1" tx1="dk1" bg2="lt2" tx2="dk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aniel-dc-cd/data_science/tree/master/projects/data_science_intro"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jupyter.org/install.html" TargetMode="External"/><Relationship Id="rId4" Type="http://schemas.openxmlformats.org/officeDocument/2006/relationships/hyperlink" Target="https://www.python.org/download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1502212"/>
            <a:ext cx="4482501" cy="2031325"/>
          </a:xfrm>
        </p:spPr>
        <p:txBody>
          <a:bodyPr/>
          <a:lstStyle/>
          <a:p>
            <a:r>
              <a:rPr lang="en-US" dirty="0"/>
              <a:t>Intro to Python for DS</a:t>
            </a:r>
            <a:br>
              <a:rPr lang="en-US" dirty="0"/>
            </a:br>
            <a:br>
              <a:rPr lang="en-US" dirty="0"/>
            </a:br>
            <a:r>
              <a:rPr lang="en-US" sz="2000" dirty="0"/>
              <a:t>Saudi Digital Academy 2K20</a:t>
            </a:r>
            <a:br>
              <a:rPr lang="en-US" sz="2000" dirty="0"/>
            </a:br>
            <a:r>
              <a:rPr lang="en-US" sz="2000" dirty="0"/>
              <a:t>Riyadh, Saudi Arabia </a:t>
            </a:r>
            <a:br>
              <a:rPr lang="en-US" sz="2000" dirty="0"/>
            </a:br>
            <a:r>
              <a:rPr lang="en-US" sz="2000" dirty="0"/>
              <a:t>Online </a:t>
            </a:r>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1354217"/>
          </a:xfrm>
        </p:spPr>
        <p:txBody>
          <a:bodyPr/>
          <a:lstStyle/>
          <a:p>
            <a:r>
              <a:rPr lang="en-US" dirty="0">
                <a:solidFill>
                  <a:schemeClr val="tx1"/>
                </a:solidFill>
              </a:rPr>
              <a:t>August 31, 2020</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3791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Operators, Variables and Expressions</a:t>
            </a:r>
          </a:p>
        </p:txBody>
      </p:sp>
      <p:sp>
        <p:nvSpPr>
          <p:cNvPr id="6" name="Text Placeholder 5"/>
          <p:cNvSpPr>
            <a:spLocks noGrp="1"/>
          </p:cNvSpPr>
          <p:nvPr>
            <p:ph sz="quarter" idx="10"/>
          </p:nvPr>
        </p:nvSpPr>
        <p:spPr>
          <a:xfrm>
            <a:off x="584200" y="1435100"/>
            <a:ext cx="8674100" cy="3607141"/>
          </a:xfrm>
        </p:spPr>
        <p:txBody>
          <a:bodyPr wrap="square">
            <a:spAutoFit/>
          </a:bodyPr>
          <a:lstStyle/>
          <a:p>
            <a:r>
              <a:rPr lang="en-US">
                <a:latin typeface="Calibri" panose="020F0502020204030204" pitchFamily="34" charset="0"/>
                <a:cs typeface="Calibri" panose="020F0502020204030204" pitchFamily="34" charset="0"/>
              </a:rPr>
              <a:t>Python numeric operators:    +   -   *   /   //   **   %</a:t>
            </a:r>
          </a:p>
          <a:p>
            <a:pPr marL="0" indent="0">
              <a:buNone/>
            </a:pPr>
            <a:endParaRPr lang="en-US" sz="3200">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Variables:</a:t>
            </a:r>
          </a:p>
          <a:p>
            <a:pPr marL="0" indent="0">
              <a:buNone/>
            </a:pPr>
            <a:endParaRPr lang="en-US">
              <a:latin typeface="Calibri" panose="020F0502020204030204" pitchFamily="34" charset="0"/>
              <a:cs typeface="Calibri" panose="020F0502020204030204" pitchFamily="34" charset="0"/>
            </a:endParaRPr>
          </a:p>
          <a:p>
            <a:pPr marL="0" indent="0">
              <a:buNone/>
            </a:pPr>
            <a:endParaRPr lang="en-US">
              <a:latin typeface="Calibri" panose="020F0502020204030204" pitchFamily="34" charset="0"/>
              <a:cs typeface="Calibri" panose="020F0502020204030204" pitchFamily="34" charset="0"/>
            </a:endParaRPr>
          </a:p>
          <a:p>
            <a:pPr marL="0" indent="0">
              <a:buNone/>
            </a:pPr>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Expressions:</a:t>
            </a:r>
          </a:p>
        </p:txBody>
      </p:sp>
      <p:pic>
        <p:nvPicPr>
          <p:cNvPr id="9" name="Picture 8">
            <a:extLst>
              <a:ext uri="{FF2B5EF4-FFF2-40B4-BE49-F238E27FC236}">
                <a16:creationId xmlns:a16="http://schemas.microsoft.com/office/drawing/2014/main" id="{EED14538-2B37-D548-98EC-62FAF2E8D07E}"/>
              </a:ext>
            </a:extLst>
          </p:cNvPr>
          <p:cNvPicPr>
            <a:picLocks noChangeAspect="1"/>
          </p:cNvPicPr>
          <p:nvPr/>
        </p:nvPicPr>
        <p:blipFill>
          <a:blip r:embed="rId3"/>
          <a:srcRect/>
          <a:stretch/>
        </p:blipFill>
        <p:spPr>
          <a:xfrm>
            <a:off x="2435039" y="2467414"/>
            <a:ext cx="3293408" cy="1560034"/>
          </a:xfrm>
          <a:prstGeom prst="rect">
            <a:avLst/>
          </a:prstGeom>
        </p:spPr>
      </p:pic>
      <p:pic>
        <p:nvPicPr>
          <p:cNvPr id="10" name="Picture 9">
            <a:extLst>
              <a:ext uri="{FF2B5EF4-FFF2-40B4-BE49-F238E27FC236}">
                <a16:creationId xmlns:a16="http://schemas.microsoft.com/office/drawing/2014/main" id="{C8617326-6E95-BF47-86EC-DAADFBCCE6B4}"/>
              </a:ext>
            </a:extLst>
          </p:cNvPr>
          <p:cNvPicPr>
            <a:picLocks noChangeAspect="1"/>
          </p:cNvPicPr>
          <p:nvPr/>
        </p:nvPicPr>
        <p:blipFill>
          <a:blip r:embed="rId4"/>
          <a:srcRect/>
          <a:stretch/>
        </p:blipFill>
        <p:spPr>
          <a:xfrm>
            <a:off x="2805953" y="4542047"/>
            <a:ext cx="3420035" cy="1026010"/>
          </a:xfrm>
          <a:prstGeom prst="rect">
            <a:avLst/>
          </a:prstGeom>
        </p:spPr>
      </p:pic>
    </p:spTree>
    <p:extLst>
      <p:ext uri="{BB962C8B-B14F-4D97-AF65-F5344CB8AC3E}">
        <p14:creationId xmlns:p14="http://schemas.microsoft.com/office/powerpoint/2010/main" val="31889896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Strings</a:t>
            </a:r>
          </a:p>
        </p:txBody>
      </p:sp>
      <p:sp>
        <p:nvSpPr>
          <p:cNvPr id="6" name="Text Placeholder 5"/>
          <p:cNvSpPr>
            <a:spLocks noGrp="1"/>
          </p:cNvSpPr>
          <p:nvPr>
            <p:ph sz="quarter" idx="10"/>
          </p:nvPr>
        </p:nvSpPr>
        <p:spPr>
          <a:xfrm>
            <a:off x="584200" y="1435100"/>
            <a:ext cx="8674100" cy="1982081"/>
          </a:xfrm>
        </p:spPr>
        <p:txBody>
          <a:bodyPr wrap="square">
            <a:spAutoFit/>
          </a:bodyPr>
          <a:lstStyle/>
          <a:p>
            <a:r>
              <a:rPr lang="en-US"/>
              <a:t>String literals:</a:t>
            </a:r>
          </a:p>
          <a:p>
            <a:endParaRPr lang="en-US"/>
          </a:p>
          <a:p>
            <a:pPr marL="0" indent="0">
              <a:buNone/>
            </a:pPr>
            <a:endParaRPr lang="en-US"/>
          </a:p>
          <a:p>
            <a:r>
              <a:rPr lang="en-US"/>
              <a:t>Concatenating strings:</a:t>
            </a:r>
          </a:p>
        </p:txBody>
      </p:sp>
      <p:pic>
        <p:nvPicPr>
          <p:cNvPr id="7" name="Picture 6">
            <a:extLst>
              <a:ext uri="{FF2B5EF4-FFF2-40B4-BE49-F238E27FC236}">
                <a16:creationId xmlns:a16="http://schemas.microsoft.com/office/drawing/2014/main" id="{B1C109B3-BD7D-4149-B025-00A36EAE2A17}"/>
              </a:ext>
            </a:extLst>
          </p:cNvPr>
          <p:cNvPicPr>
            <a:picLocks noChangeAspect="1"/>
          </p:cNvPicPr>
          <p:nvPr/>
        </p:nvPicPr>
        <p:blipFill>
          <a:blip r:embed="rId3"/>
          <a:srcRect/>
          <a:stretch/>
        </p:blipFill>
        <p:spPr>
          <a:xfrm>
            <a:off x="3113584" y="1410551"/>
            <a:ext cx="4367785" cy="1130944"/>
          </a:xfrm>
          <a:prstGeom prst="rect">
            <a:avLst/>
          </a:prstGeom>
        </p:spPr>
      </p:pic>
      <p:pic>
        <p:nvPicPr>
          <p:cNvPr id="8" name="Picture 7">
            <a:extLst>
              <a:ext uri="{FF2B5EF4-FFF2-40B4-BE49-F238E27FC236}">
                <a16:creationId xmlns:a16="http://schemas.microsoft.com/office/drawing/2014/main" id="{59DF62F9-3E06-2746-ADFE-6938EC871748}"/>
              </a:ext>
            </a:extLst>
          </p:cNvPr>
          <p:cNvPicPr>
            <a:picLocks noChangeAspect="1"/>
          </p:cNvPicPr>
          <p:nvPr/>
        </p:nvPicPr>
        <p:blipFill>
          <a:blip r:embed="rId4"/>
          <a:srcRect/>
          <a:stretch/>
        </p:blipFill>
        <p:spPr>
          <a:xfrm>
            <a:off x="4430485" y="2938408"/>
            <a:ext cx="3202567" cy="1151485"/>
          </a:xfrm>
          <a:prstGeom prst="rect">
            <a:avLst/>
          </a:prstGeom>
        </p:spPr>
      </p:pic>
    </p:spTree>
    <p:extLst>
      <p:ext uri="{BB962C8B-B14F-4D97-AF65-F5344CB8AC3E}">
        <p14:creationId xmlns:p14="http://schemas.microsoft.com/office/powerpoint/2010/main" val="27380934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Strings (continued) 	</a:t>
            </a:r>
          </a:p>
        </p:txBody>
      </p:sp>
      <p:sp>
        <p:nvSpPr>
          <p:cNvPr id="6" name="Text Placeholder 5"/>
          <p:cNvSpPr>
            <a:spLocks noGrp="1"/>
          </p:cNvSpPr>
          <p:nvPr>
            <p:ph sz="quarter" idx="10"/>
          </p:nvPr>
        </p:nvSpPr>
        <p:spPr>
          <a:xfrm>
            <a:off x="584200" y="1435100"/>
            <a:ext cx="8674100" cy="3016210"/>
          </a:xfrm>
        </p:spPr>
        <p:txBody>
          <a:bodyPr wrap="square">
            <a:spAutoFit/>
          </a:bodyPr>
          <a:lstStyle/>
          <a:p>
            <a:r>
              <a:rPr lang="en-US">
                <a:latin typeface="Calibri" panose="020F0502020204030204" pitchFamily="34" charset="0"/>
                <a:cs typeface="Calibri" panose="020F0502020204030204" pitchFamily="34" charset="0"/>
              </a:rPr>
              <a:t>String indices:</a:t>
            </a:r>
          </a:p>
          <a:p>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Slicing strings:</a:t>
            </a:r>
          </a:p>
        </p:txBody>
      </p:sp>
      <p:pic>
        <p:nvPicPr>
          <p:cNvPr id="9" name="Picture 8">
            <a:extLst>
              <a:ext uri="{FF2B5EF4-FFF2-40B4-BE49-F238E27FC236}">
                <a16:creationId xmlns:a16="http://schemas.microsoft.com/office/drawing/2014/main" id="{FA95B753-E2BA-FD4C-8D92-1D137AB6C6B8}"/>
              </a:ext>
            </a:extLst>
          </p:cNvPr>
          <p:cNvPicPr>
            <a:picLocks noChangeAspect="1"/>
          </p:cNvPicPr>
          <p:nvPr/>
        </p:nvPicPr>
        <p:blipFill>
          <a:blip r:embed="rId3"/>
          <a:srcRect/>
          <a:stretch/>
        </p:blipFill>
        <p:spPr>
          <a:xfrm>
            <a:off x="694751" y="1940069"/>
            <a:ext cx="5841009" cy="1109465"/>
          </a:xfrm>
          <a:prstGeom prst="rect">
            <a:avLst/>
          </a:prstGeom>
        </p:spPr>
      </p:pic>
      <p:pic>
        <p:nvPicPr>
          <p:cNvPr id="10" name="Picture 9">
            <a:extLst>
              <a:ext uri="{FF2B5EF4-FFF2-40B4-BE49-F238E27FC236}">
                <a16:creationId xmlns:a16="http://schemas.microsoft.com/office/drawing/2014/main" id="{CF23DBFA-3CFE-074E-8AB2-67988FA8C5A2}"/>
              </a:ext>
            </a:extLst>
          </p:cNvPr>
          <p:cNvPicPr>
            <a:picLocks noChangeAspect="1"/>
          </p:cNvPicPr>
          <p:nvPr/>
        </p:nvPicPr>
        <p:blipFill>
          <a:blip r:embed="rId4"/>
          <a:srcRect/>
          <a:stretch/>
        </p:blipFill>
        <p:spPr>
          <a:xfrm>
            <a:off x="649031" y="4410945"/>
            <a:ext cx="9242771" cy="1040576"/>
          </a:xfrm>
          <a:prstGeom prst="rect">
            <a:avLst/>
          </a:prstGeom>
        </p:spPr>
      </p:pic>
    </p:spTree>
    <p:extLst>
      <p:ext uri="{BB962C8B-B14F-4D97-AF65-F5344CB8AC3E}">
        <p14:creationId xmlns:p14="http://schemas.microsoft.com/office/powerpoint/2010/main" val="167561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Other data types</a:t>
            </a:r>
          </a:p>
        </p:txBody>
      </p:sp>
      <p:sp>
        <p:nvSpPr>
          <p:cNvPr id="6" name="Text Placeholder 5"/>
          <p:cNvSpPr>
            <a:spLocks noGrp="1"/>
          </p:cNvSpPr>
          <p:nvPr>
            <p:ph sz="quarter" idx="10"/>
          </p:nvPr>
        </p:nvSpPr>
        <p:spPr>
          <a:xfrm>
            <a:off x="584200" y="1435100"/>
            <a:ext cx="8674100" cy="3693319"/>
          </a:xfrm>
        </p:spPr>
        <p:txBody>
          <a:bodyPr wrap="square">
            <a:spAutoFit/>
          </a:bodyPr>
          <a:lstStyle/>
          <a:p>
            <a:r>
              <a:rPr lang="en-US"/>
              <a:t>Lists:</a:t>
            </a:r>
          </a:p>
          <a:p>
            <a:endParaRPr lang="en-US"/>
          </a:p>
          <a:p>
            <a:pPr lvl="1"/>
            <a:r>
              <a:rPr lang="en-US"/>
              <a:t>List-object methods: append(), extend(), index(), count(), remove(), pop(), insert(), reverse(), sort().</a:t>
            </a:r>
          </a:p>
          <a:p>
            <a:endParaRPr lang="en-US"/>
          </a:p>
          <a:p>
            <a:r>
              <a:rPr lang="en-US"/>
              <a:t>Tuples: </a:t>
            </a:r>
          </a:p>
          <a:p>
            <a:pPr marL="0" indent="0">
              <a:buNone/>
            </a:pPr>
            <a:endParaRPr lang="en-US"/>
          </a:p>
          <a:p>
            <a:r>
              <a:rPr lang="en-US"/>
              <a:t>Dictionaries: </a:t>
            </a:r>
          </a:p>
        </p:txBody>
      </p:sp>
      <p:pic>
        <p:nvPicPr>
          <p:cNvPr id="7" name="Picture 6">
            <a:extLst>
              <a:ext uri="{FF2B5EF4-FFF2-40B4-BE49-F238E27FC236}">
                <a16:creationId xmlns:a16="http://schemas.microsoft.com/office/drawing/2014/main" id="{E1DC8CC4-2535-AF4D-AA72-26BFE5E27135}"/>
              </a:ext>
            </a:extLst>
          </p:cNvPr>
          <p:cNvPicPr>
            <a:picLocks noChangeAspect="1"/>
          </p:cNvPicPr>
          <p:nvPr/>
        </p:nvPicPr>
        <p:blipFill>
          <a:blip r:embed="rId3"/>
          <a:srcRect/>
          <a:stretch/>
        </p:blipFill>
        <p:spPr>
          <a:xfrm>
            <a:off x="1695027" y="1399559"/>
            <a:ext cx="4075499" cy="617500"/>
          </a:xfrm>
          <a:prstGeom prst="rect">
            <a:avLst/>
          </a:prstGeom>
        </p:spPr>
      </p:pic>
      <p:pic>
        <p:nvPicPr>
          <p:cNvPr id="8" name="Picture 7">
            <a:extLst>
              <a:ext uri="{FF2B5EF4-FFF2-40B4-BE49-F238E27FC236}">
                <a16:creationId xmlns:a16="http://schemas.microsoft.com/office/drawing/2014/main" id="{98B00DC9-D285-5F40-8988-C0A5E370719D}"/>
              </a:ext>
            </a:extLst>
          </p:cNvPr>
          <p:cNvPicPr>
            <a:picLocks noChangeAspect="1"/>
          </p:cNvPicPr>
          <p:nvPr/>
        </p:nvPicPr>
        <p:blipFill>
          <a:blip r:embed="rId4"/>
          <a:srcRect/>
          <a:stretch/>
        </p:blipFill>
        <p:spPr>
          <a:xfrm>
            <a:off x="1982097" y="3629547"/>
            <a:ext cx="2302041" cy="552490"/>
          </a:xfrm>
          <a:prstGeom prst="rect">
            <a:avLst/>
          </a:prstGeom>
        </p:spPr>
      </p:pic>
      <p:pic>
        <p:nvPicPr>
          <p:cNvPr id="11" name="Picture 10">
            <a:extLst>
              <a:ext uri="{FF2B5EF4-FFF2-40B4-BE49-F238E27FC236}">
                <a16:creationId xmlns:a16="http://schemas.microsoft.com/office/drawing/2014/main" id="{D527522A-C192-3340-A59D-7342A1697B1D}"/>
              </a:ext>
            </a:extLst>
          </p:cNvPr>
          <p:cNvPicPr>
            <a:picLocks noChangeAspect="1"/>
          </p:cNvPicPr>
          <p:nvPr/>
        </p:nvPicPr>
        <p:blipFill>
          <a:blip r:embed="rId5"/>
          <a:srcRect/>
          <a:stretch/>
        </p:blipFill>
        <p:spPr>
          <a:xfrm>
            <a:off x="2859769" y="4745795"/>
            <a:ext cx="7482405" cy="1362966"/>
          </a:xfrm>
          <a:prstGeom prst="rect">
            <a:avLst/>
          </a:prstGeom>
        </p:spPr>
      </p:pic>
    </p:spTree>
    <p:extLst>
      <p:ext uri="{BB962C8B-B14F-4D97-AF65-F5344CB8AC3E}">
        <p14:creationId xmlns:p14="http://schemas.microsoft.com/office/powerpoint/2010/main" val="35952668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Membership testing</a:t>
            </a:r>
          </a:p>
        </p:txBody>
      </p:sp>
      <p:sp>
        <p:nvSpPr>
          <p:cNvPr id="6" name="Text Placeholder 5"/>
          <p:cNvSpPr>
            <a:spLocks noGrp="1"/>
          </p:cNvSpPr>
          <p:nvPr>
            <p:ph sz="quarter" idx="10"/>
          </p:nvPr>
        </p:nvSpPr>
        <p:spPr>
          <a:xfrm>
            <a:off x="584200" y="1435100"/>
            <a:ext cx="8674100" cy="2499146"/>
          </a:xfrm>
        </p:spPr>
        <p:txBody>
          <a:bodyPr wrap="square">
            <a:spAutoFit/>
          </a:bodyPr>
          <a:lstStyle/>
          <a:p>
            <a:r>
              <a:rPr lang="en-US"/>
              <a:t>‘in’:</a:t>
            </a:r>
          </a:p>
          <a:p>
            <a:endParaRPr lang="en-US"/>
          </a:p>
          <a:p>
            <a:pPr marL="0" indent="0">
              <a:buNone/>
            </a:pPr>
            <a:endParaRPr lang="en-US"/>
          </a:p>
          <a:p>
            <a:endParaRPr lang="en-US"/>
          </a:p>
          <a:p>
            <a:r>
              <a:rPr lang="en-US"/>
              <a:t>‘not in’:</a:t>
            </a:r>
          </a:p>
        </p:txBody>
      </p:sp>
      <p:pic>
        <p:nvPicPr>
          <p:cNvPr id="9" name="Content Placeholder 3">
            <a:extLst>
              <a:ext uri="{FF2B5EF4-FFF2-40B4-BE49-F238E27FC236}">
                <a16:creationId xmlns:a16="http://schemas.microsoft.com/office/drawing/2014/main" id="{87763701-031A-4945-BA1D-495E4D95CBB2}"/>
              </a:ext>
            </a:extLst>
          </p:cNvPr>
          <p:cNvPicPr>
            <a:picLocks noChangeAspect="1"/>
          </p:cNvPicPr>
          <p:nvPr/>
        </p:nvPicPr>
        <p:blipFill>
          <a:blip r:embed="rId3"/>
          <a:srcRect/>
          <a:stretch/>
        </p:blipFill>
        <p:spPr>
          <a:xfrm>
            <a:off x="1482917" y="1445691"/>
            <a:ext cx="3519389" cy="1228466"/>
          </a:xfrm>
          <a:prstGeom prst="rect">
            <a:avLst/>
          </a:prstGeom>
        </p:spPr>
      </p:pic>
      <p:pic>
        <p:nvPicPr>
          <p:cNvPr id="8" name="Content Placeholder 3">
            <a:extLst>
              <a:ext uri="{FF2B5EF4-FFF2-40B4-BE49-F238E27FC236}">
                <a16:creationId xmlns:a16="http://schemas.microsoft.com/office/drawing/2014/main" id="{85718882-7B5B-4F4C-8A9B-13D4BBF76F53}"/>
              </a:ext>
            </a:extLst>
          </p:cNvPr>
          <p:cNvPicPr>
            <a:picLocks noChangeAspect="1"/>
          </p:cNvPicPr>
          <p:nvPr/>
        </p:nvPicPr>
        <p:blipFill>
          <a:blip r:embed="rId4"/>
          <a:srcRect/>
          <a:stretch/>
        </p:blipFill>
        <p:spPr>
          <a:xfrm>
            <a:off x="2074588" y="3402106"/>
            <a:ext cx="3771731" cy="1168235"/>
          </a:xfrm>
          <a:prstGeom prst="rect">
            <a:avLst/>
          </a:prstGeom>
        </p:spPr>
      </p:pic>
    </p:spTree>
    <p:extLst>
      <p:ext uri="{BB962C8B-B14F-4D97-AF65-F5344CB8AC3E}">
        <p14:creationId xmlns:p14="http://schemas.microsoft.com/office/powerpoint/2010/main" val="22442947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9A22-72A5-8848-BA22-F510F6EF0972}"/>
              </a:ext>
            </a:extLst>
          </p:cNvPr>
          <p:cNvSpPr>
            <a:spLocks noGrp="1"/>
          </p:cNvSpPr>
          <p:nvPr>
            <p:ph type="title"/>
          </p:nvPr>
        </p:nvSpPr>
        <p:spPr/>
        <p:txBody>
          <a:bodyPr/>
          <a:lstStyle/>
          <a:p>
            <a:r>
              <a:rPr lang="en-US"/>
              <a:t>List comprehensions</a:t>
            </a:r>
          </a:p>
        </p:txBody>
      </p:sp>
      <p:sp>
        <p:nvSpPr>
          <p:cNvPr id="3" name="Content Placeholder 2">
            <a:extLst>
              <a:ext uri="{FF2B5EF4-FFF2-40B4-BE49-F238E27FC236}">
                <a16:creationId xmlns:a16="http://schemas.microsoft.com/office/drawing/2014/main" id="{4974456A-0116-604D-BB6F-FABE11B95E39}"/>
              </a:ext>
            </a:extLst>
          </p:cNvPr>
          <p:cNvSpPr>
            <a:spLocks noGrp="1"/>
          </p:cNvSpPr>
          <p:nvPr>
            <p:ph sz="quarter" idx="10"/>
          </p:nvPr>
        </p:nvSpPr>
        <p:spPr>
          <a:xfrm>
            <a:off x="584200" y="1435100"/>
            <a:ext cx="11018838" cy="430887"/>
          </a:xfrm>
        </p:spPr>
        <p:txBody>
          <a:bodyPr/>
          <a:lstStyle/>
          <a:p>
            <a:pPr marL="0" indent="0">
              <a:buNone/>
            </a:pPr>
            <a:r>
              <a:rPr lang="en-US"/>
              <a:t>Programmatically create lists:</a:t>
            </a:r>
          </a:p>
        </p:txBody>
      </p:sp>
      <p:pic>
        <p:nvPicPr>
          <p:cNvPr id="6" name="Picture 5">
            <a:extLst>
              <a:ext uri="{FF2B5EF4-FFF2-40B4-BE49-F238E27FC236}">
                <a16:creationId xmlns:a16="http://schemas.microsoft.com/office/drawing/2014/main" id="{2B4BD701-041D-F741-BA37-DEFB30DD056A}"/>
              </a:ext>
            </a:extLst>
          </p:cNvPr>
          <p:cNvPicPr>
            <a:picLocks noChangeAspect="1"/>
          </p:cNvPicPr>
          <p:nvPr/>
        </p:nvPicPr>
        <p:blipFill>
          <a:blip r:embed="rId3"/>
          <a:srcRect/>
          <a:stretch/>
        </p:blipFill>
        <p:spPr>
          <a:xfrm>
            <a:off x="487232" y="1932998"/>
            <a:ext cx="5745451" cy="1454095"/>
          </a:xfrm>
          <a:prstGeom prst="rect">
            <a:avLst/>
          </a:prstGeom>
        </p:spPr>
      </p:pic>
      <p:pic>
        <p:nvPicPr>
          <p:cNvPr id="8" name="Picture 7">
            <a:extLst>
              <a:ext uri="{FF2B5EF4-FFF2-40B4-BE49-F238E27FC236}">
                <a16:creationId xmlns:a16="http://schemas.microsoft.com/office/drawing/2014/main" id="{CD054008-918B-0742-BBAC-DA23BEC2FB23}"/>
              </a:ext>
            </a:extLst>
          </p:cNvPr>
          <p:cNvPicPr>
            <a:picLocks noChangeAspect="1"/>
          </p:cNvPicPr>
          <p:nvPr/>
        </p:nvPicPr>
        <p:blipFill>
          <a:blip r:embed="rId4"/>
          <a:srcRect/>
          <a:stretch/>
        </p:blipFill>
        <p:spPr>
          <a:xfrm>
            <a:off x="449991" y="3283747"/>
            <a:ext cx="9032841" cy="1364143"/>
          </a:xfrm>
          <a:prstGeom prst="rect">
            <a:avLst/>
          </a:prstGeom>
        </p:spPr>
      </p:pic>
    </p:spTree>
    <p:extLst>
      <p:ext uri="{BB962C8B-B14F-4D97-AF65-F5344CB8AC3E}">
        <p14:creationId xmlns:p14="http://schemas.microsoft.com/office/powerpoint/2010/main" val="10862978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9A22-72A5-8848-BA22-F510F6EF0972}"/>
              </a:ext>
            </a:extLst>
          </p:cNvPr>
          <p:cNvSpPr>
            <a:spLocks noGrp="1"/>
          </p:cNvSpPr>
          <p:nvPr>
            <p:ph type="title"/>
          </p:nvPr>
        </p:nvSpPr>
        <p:spPr/>
        <p:txBody>
          <a:bodyPr/>
          <a:lstStyle/>
          <a:p>
            <a:r>
              <a:rPr lang="en-US"/>
              <a:t>Importing modules</a:t>
            </a:r>
          </a:p>
        </p:txBody>
      </p:sp>
      <p:pic>
        <p:nvPicPr>
          <p:cNvPr id="32" name="Picture 31">
            <a:extLst>
              <a:ext uri="{FF2B5EF4-FFF2-40B4-BE49-F238E27FC236}">
                <a16:creationId xmlns:a16="http://schemas.microsoft.com/office/drawing/2014/main" id="{E8C7E7A7-63A4-F04A-B9DC-99314611EC18}"/>
              </a:ext>
            </a:extLst>
          </p:cNvPr>
          <p:cNvPicPr>
            <a:picLocks noChangeAspect="1"/>
          </p:cNvPicPr>
          <p:nvPr/>
        </p:nvPicPr>
        <p:blipFill>
          <a:blip r:embed="rId3"/>
          <a:srcRect/>
          <a:stretch/>
        </p:blipFill>
        <p:spPr>
          <a:xfrm>
            <a:off x="561064" y="1621271"/>
            <a:ext cx="2967552" cy="1206587"/>
          </a:xfrm>
          <a:prstGeom prst="rect">
            <a:avLst/>
          </a:prstGeom>
        </p:spPr>
      </p:pic>
      <p:pic>
        <p:nvPicPr>
          <p:cNvPr id="33" name="Picture 32">
            <a:extLst>
              <a:ext uri="{FF2B5EF4-FFF2-40B4-BE49-F238E27FC236}">
                <a16:creationId xmlns:a16="http://schemas.microsoft.com/office/drawing/2014/main" id="{4B0103D5-F565-5947-8F39-743576E57FEE}"/>
              </a:ext>
            </a:extLst>
          </p:cNvPr>
          <p:cNvPicPr>
            <a:picLocks noChangeAspect="1"/>
          </p:cNvPicPr>
          <p:nvPr/>
        </p:nvPicPr>
        <p:blipFill>
          <a:blip r:embed="rId4"/>
          <a:srcRect/>
          <a:stretch/>
        </p:blipFill>
        <p:spPr>
          <a:xfrm>
            <a:off x="505184" y="2951656"/>
            <a:ext cx="4360327" cy="1349624"/>
          </a:xfrm>
          <a:prstGeom prst="rect">
            <a:avLst/>
          </a:prstGeom>
        </p:spPr>
      </p:pic>
    </p:spTree>
    <p:extLst>
      <p:ext uri="{BB962C8B-B14F-4D97-AF65-F5344CB8AC3E}">
        <p14:creationId xmlns:p14="http://schemas.microsoft.com/office/powerpoint/2010/main" val="39500560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NumPy</a:t>
            </a:r>
          </a:p>
        </p:txBody>
      </p:sp>
      <p:sp>
        <p:nvSpPr>
          <p:cNvPr id="5" name="Text Placeholder 4"/>
          <p:cNvSpPr>
            <a:spLocks noGrp="1"/>
          </p:cNvSpPr>
          <p:nvPr>
            <p:ph type="body" sz="quarter" idx="12"/>
          </p:nvPr>
        </p:nvSpPr>
        <p:spPr/>
        <p:txBody>
          <a:bodyPr/>
          <a:lstStyle/>
          <a:p>
            <a:r>
              <a:rPr lang="en-US" dirty="0"/>
              <a:t>Section 2</a:t>
            </a:r>
          </a:p>
        </p:txBody>
      </p:sp>
    </p:spTree>
    <p:extLst>
      <p:ext uri="{BB962C8B-B14F-4D97-AF65-F5344CB8AC3E}">
        <p14:creationId xmlns:p14="http://schemas.microsoft.com/office/powerpoint/2010/main" val="293702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Section 2 overview</a:t>
            </a:r>
          </a:p>
        </p:txBody>
      </p:sp>
      <p:sp>
        <p:nvSpPr>
          <p:cNvPr id="6" name="Text Placeholder 5"/>
          <p:cNvSpPr>
            <a:spLocks noGrp="1"/>
          </p:cNvSpPr>
          <p:nvPr>
            <p:ph sz="quarter" idx="10"/>
          </p:nvPr>
        </p:nvSpPr>
        <p:spPr>
          <a:xfrm>
            <a:off x="584200" y="1435100"/>
            <a:ext cx="11018838" cy="4308872"/>
          </a:xfrm>
        </p:spPr>
        <p:txBody>
          <a:bodyPr/>
          <a:lstStyle/>
          <a:p>
            <a:pPr marL="0" indent="0">
              <a:buNone/>
            </a:pPr>
            <a:r>
              <a:rPr lang="en-US" b="1" dirty="0"/>
              <a:t>What you will know by the end of section 2</a:t>
            </a:r>
          </a:p>
          <a:p>
            <a:r>
              <a:rPr lang="en-US" dirty="0"/>
              <a:t>Built-in help</a:t>
            </a:r>
          </a:p>
          <a:p>
            <a:r>
              <a:rPr lang="en-US" dirty="0"/>
              <a:t>NumPy arrays</a:t>
            </a:r>
          </a:p>
          <a:p>
            <a:pPr lvl="1"/>
            <a:r>
              <a:rPr lang="en-US" sz="1800" dirty="0"/>
              <a:t>Creating</a:t>
            </a:r>
          </a:p>
          <a:p>
            <a:pPr lvl="1"/>
            <a:r>
              <a:rPr lang="en-US" sz="1800" dirty="0"/>
              <a:t>Attributes</a:t>
            </a:r>
          </a:p>
          <a:p>
            <a:pPr lvl="1"/>
            <a:r>
              <a:rPr lang="en-US" sz="1800" dirty="0"/>
              <a:t>Indexing</a:t>
            </a:r>
          </a:p>
          <a:p>
            <a:pPr lvl="1"/>
            <a:r>
              <a:rPr lang="en-US" sz="1800" dirty="0"/>
              <a:t>Reshaping</a:t>
            </a:r>
          </a:p>
          <a:p>
            <a:pPr lvl="1"/>
            <a:r>
              <a:rPr lang="en-US" sz="1800" dirty="0"/>
              <a:t>Splitting and joining</a:t>
            </a:r>
          </a:p>
          <a:p>
            <a:pPr lvl="1"/>
            <a:r>
              <a:rPr lang="en-US" sz="1800" dirty="0"/>
              <a:t>Fancy indexing</a:t>
            </a:r>
          </a:p>
          <a:p>
            <a:pPr lvl="1"/>
            <a:r>
              <a:rPr lang="en-US" sz="1800" dirty="0"/>
              <a:t>Sorting</a:t>
            </a:r>
          </a:p>
          <a:p>
            <a:r>
              <a:rPr lang="en-US" dirty="0"/>
              <a:t>Aggregations</a:t>
            </a:r>
          </a:p>
        </p:txBody>
      </p:sp>
    </p:spTree>
    <p:extLst>
      <p:ext uri="{BB962C8B-B14F-4D97-AF65-F5344CB8AC3E}">
        <p14:creationId xmlns:p14="http://schemas.microsoft.com/office/powerpoint/2010/main" val="7453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C33A56-8469-9248-8A62-0F76CF76ACAB}"/>
              </a:ext>
            </a:extLst>
          </p:cNvPr>
          <p:cNvPicPr>
            <a:picLocks noChangeAspect="1"/>
          </p:cNvPicPr>
          <p:nvPr/>
        </p:nvPicPr>
        <p:blipFill>
          <a:blip r:embed="rId3"/>
          <a:stretch>
            <a:fillRect/>
          </a:stretch>
        </p:blipFill>
        <p:spPr>
          <a:xfrm>
            <a:off x="3066676" y="3600326"/>
            <a:ext cx="5835277" cy="2787773"/>
          </a:xfrm>
          <a:prstGeom prst="rect">
            <a:avLst/>
          </a:prstGeom>
        </p:spPr>
      </p:pic>
      <p:sp>
        <p:nvSpPr>
          <p:cNvPr id="17" name="Title 16"/>
          <p:cNvSpPr>
            <a:spLocks noGrp="1"/>
          </p:cNvSpPr>
          <p:nvPr>
            <p:ph type="title"/>
          </p:nvPr>
        </p:nvSpPr>
        <p:spPr/>
        <p:txBody>
          <a:bodyPr/>
          <a:lstStyle/>
          <a:p>
            <a:r>
              <a:rPr lang="en-US" dirty="0"/>
              <a:t>Section 2 overview</a:t>
            </a:r>
          </a:p>
        </p:txBody>
      </p:sp>
      <p:sp>
        <p:nvSpPr>
          <p:cNvPr id="6" name="Text Placeholder 5"/>
          <p:cNvSpPr>
            <a:spLocks noGrp="1"/>
          </p:cNvSpPr>
          <p:nvPr>
            <p:ph sz="quarter" idx="10"/>
          </p:nvPr>
        </p:nvSpPr>
        <p:spPr>
          <a:xfrm>
            <a:off x="584200" y="1435100"/>
            <a:ext cx="11018838" cy="1760482"/>
          </a:xfrm>
        </p:spPr>
        <p:txBody>
          <a:bodyPr/>
          <a:lstStyle/>
          <a:p>
            <a:pPr marL="0" indent="0">
              <a:buNone/>
            </a:pPr>
            <a:r>
              <a:rPr lang="en-US" b="1"/>
              <a:t>Why NumPy?</a:t>
            </a:r>
          </a:p>
          <a:p>
            <a:r>
              <a:rPr lang="en-US" sz="2400"/>
              <a:t>Faster, pre-compiled functions</a:t>
            </a:r>
          </a:p>
          <a:p>
            <a:r>
              <a:rPr lang="en-US" sz="2400"/>
              <a:t>Standard numeric library for data science using Python</a:t>
            </a:r>
          </a:p>
          <a:p>
            <a:r>
              <a:rPr lang="en-US" sz="2400"/>
              <a:t>Foundation for other popular libraries (such as pandas)</a:t>
            </a:r>
          </a:p>
        </p:txBody>
      </p:sp>
      <p:sp>
        <p:nvSpPr>
          <p:cNvPr id="5" name="Rectangle 4"/>
          <p:cNvSpPr/>
          <p:nvPr/>
        </p:nvSpPr>
        <p:spPr>
          <a:xfrm>
            <a:off x="2601259" y="4833771"/>
            <a:ext cx="6663765" cy="830997"/>
          </a:xfrm>
          <a:prstGeom prst="rect">
            <a:avLst/>
          </a:prstGeom>
        </p:spPr>
        <p:txBody>
          <a:bodyPr wrap="square">
            <a:spAutoFit/>
          </a:bodyPr>
          <a:lstStyle/>
          <a:p>
            <a:pPr algn="ctr" fontAlgn="base"/>
            <a:r>
              <a:rPr lang="en-US" sz="2400" b="1">
                <a:solidFill>
                  <a:schemeClr val="accent1"/>
                </a:solidFill>
              </a:rPr>
              <a:t>The City of Los Angeles uses NumPy to predict illegal eviction of apartment tenants</a:t>
            </a:r>
            <a:endParaRPr lang="en-US" sz="2400" b="1" i="0">
              <a:solidFill>
                <a:schemeClr val="accent1"/>
              </a:solidFill>
              <a:effectLst/>
            </a:endParaRPr>
          </a:p>
        </p:txBody>
      </p:sp>
    </p:spTree>
    <p:extLst>
      <p:ext uri="{BB962C8B-B14F-4D97-AF65-F5344CB8AC3E}">
        <p14:creationId xmlns:p14="http://schemas.microsoft.com/office/powerpoint/2010/main" val="331859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6B7E75-4F5D-6245-BC30-E400C37E1069}"/>
              </a:ext>
            </a:extLst>
          </p:cNvPr>
          <p:cNvSpPr>
            <a:spLocks noGrp="1"/>
          </p:cNvSpPr>
          <p:nvPr>
            <p:ph type="title"/>
          </p:nvPr>
        </p:nvSpPr>
        <p:spPr/>
        <p:txBody>
          <a:bodyPr/>
          <a:lstStyle/>
          <a:p>
            <a:r>
              <a:rPr lang="en-US" dirty="0"/>
              <a:t>Schedule</a:t>
            </a:r>
          </a:p>
        </p:txBody>
      </p:sp>
      <p:sp>
        <p:nvSpPr>
          <p:cNvPr id="5" name="Text Placeholder 4">
            <a:extLst>
              <a:ext uri="{FF2B5EF4-FFF2-40B4-BE49-F238E27FC236}">
                <a16:creationId xmlns:a16="http://schemas.microsoft.com/office/drawing/2014/main" id="{2EA70200-D5F5-4246-847B-53C132320DBC}"/>
              </a:ext>
            </a:extLst>
          </p:cNvPr>
          <p:cNvSpPr>
            <a:spLocks noGrp="1"/>
          </p:cNvSpPr>
          <p:nvPr>
            <p:ph type="body" sz="quarter" idx="10"/>
          </p:nvPr>
        </p:nvSpPr>
        <p:spPr>
          <a:xfrm>
            <a:off x="586390" y="1434370"/>
            <a:ext cx="11018520" cy="4308872"/>
          </a:xfrm>
        </p:spPr>
        <p:txBody>
          <a:bodyPr/>
          <a:lstStyle/>
          <a:p>
            <a:r>
              <a:rPr lang="en-US" sz="2000" b="1" dirty="0"/>
              <a:t>8/30: Introduction to Data</a:t>
            </a:r>
          </a:p>
          <a:p>
            <a:r>
              <a:rPr lang="en-US" sz="2000" dirty="0"/>
              <a:t>Lesson Objective 1: Understand the history of data</a:t>
            </a:r>
          </a:p>
          <a:p>
            <a:r>
              <a:rPr lang="en-US" sz="2000" dirty="0"/>
              <a:t>Lesson Objective 2: Understand the history of data science</a:t>
            </a:r>
          </a:p>
          <a:p>
            <a:r>
              <a:rPr lang="en-US" sz="2000" dirty="0"/>
              <a:t>Lesson Objective 3: Understand what data science, data analysis, software development and data engineering are and how they relate</a:t>
            </a:r>
          </a:p>
          <a:p>
            <a:r>
              <a:rPr lang="en-US" sz="2000" dirty="0"/>
              <a:t>Assignment: Reading</a:t>
            </a:r>
          </a:p>
          <a:p>
            <a:endParaRPr lang="en-US" sz="2000" dirty="0"/>
          </a:p>
          <a:p>
            <a:r>
              <a:rPr lang="en-US" sz="2000" b="1" dirty="0"/>
              <a:t>8/31: Introduction to Data Analysis With Spreadsheets</a:t>
            </a:r>
          </a:p>
          <a:p>
            <a:r>
              <a:rPr lang="en-US" sz="2000" dirty="0"/>
              <a:t>Lesson Objective 1: Understand the spreadsheet concept</a:t>
            </a:r>
          </a:p>
          <a:p>
            <a:r>
              <a:rPr lang="en-US" sz="2000" dirty="0"/>
              <a:t>Lesson Objective 2: Import and Manipulate data in MS Excel</a:t>
            </a:r>
          </a:p>
          <a:p>
            <a:r>
              <a:rPr lang="en-US" sz="2000" dirty="0"/>
              <a:t>Lesson Objective 3: Build basic visualizations in MS Excel</a:t>
            </a:r>
          </a:p>
          <a:p>
            <a:r>
              <a:rPr lang="en-US" sz="2000" dirty="0"/>
              <a:t>Assignment: Intro to Stock Market Data</a:t>
            </a:r>
          </a:p>
        </p:txBody>
      </p:sp>
    </p:spTree>
    <p:extLst>
      <p:ext uri="{BB962C8B-B14F-4D97-AF65-F5344CB8AC3E}">
        <p14:creationId xmlns:p14="http://schemas.microsoft.com/office/powerpoint/2010/main" val="8471231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B7E0-A62F-744E-A6F7-25CBD61B7CA8}"/>
              </a:ext>
            </a:extLst>
          </p:cNvPr>
          <p:cNvSpPr>
            <a:spLocks noGrp="1"/>
          </p:cNvSpPr>
          <p:nvPr>
            <p:ph type="title"/>
          </p:nvPr>
        </p:nvSpPr>
        <p:spPr/>
        <p:txBody>
          <a:bodyPr/>
          <a:lstStyle/>
          <a:p>
            <a:r>
              <a:rPr lang="en-US"/>
              <a:t>IPython and built-in help</a:t>
            </a:r>
          </a:p>
        </p:txBody>
      </p:sp>
      <p:sp>
        <p:nvSpPr>
          <p:cNvPr id="3" name="Content Placeholder 2">
            <a:extLst>
              <a:ext uri="{FF2B5EF4-FFF2-40B4-BE49-F238E27FC236}">
                <a16:creationId xmlns:a16="http://schemas.microsoft.com/office/drawing/2014/main" id="{D5AAF875-4FD0-7046-B006-7CD888DF52B0}"/>
              </a:ext>
            </a:extLst>
          </p:cNvPr>
          <p:cNvSpPr>
            <a:spLocks noGrp="1"/>
          </p:cNvSpPr>
          <p:nvPr>
            <p:ph sz="quarter" idx="10"/>
          </p:nvPr>
        </p:nvSpPr>
        <p:spPr>
          <a:xfrm>
            <a:off x="584200" y="1435100"/>
            <a:ext cx="5911850" cy="2889250"/>
          </a:xfrm>
        </p:spPr>
        <p:txBody>
          <a:bodyPr/>
          <a:lstStyle/>
          <a:p>
            <a:pPr marL="285750" indent="-285750">
              <a:buFont typeface="Arial" panose="020B0604020202020204" pitchFamily="34" charset="0"/>
              <a:buChar char="•"/>
            </a:pPr>
            <a:r>
              <a:rPr lang="en-US" sz="3200"/>
              <a:t>Use the tab key to explore package contents.</a:t>
            </a:r>
          </a:p>
          <a:p>
            <a:pPr marL="285750" indent="-285750">
              <a:buFont typeface="Arial" panose="020B0604020202020204" pitchFamily="34" charset="0"/>
              <a:buChar char="•"/>
            </a:pPr>
            <a:r>
              <a:rPr lang="en-US" sz="3200"/>
              <a:t>Use “?” for help info related </a:t>
            </a:r>
            <a:br>
              <a:rPr lang="en-US" sz="3200"/>
            </a:br>
            <a:r>
              <a:rPr lang="en-US" sz="3200"/>
              <a:t>to any method.</a:t>
            </a:r>
          </a:p>
        </p:txBody>
      </p:sp>
      <p:pic>
        <p:nvPicPr>
          <p:cNvPr id="4" name="Picture 3">
            <a:extLst>
              <a:ext uri="{FF2B5EF4-FFF2-40B4-BE49-F238E27FC236}">
                <a16:creationId xmlns:a16="http://schemas.microsoft.com/office/drawing/2014/main" id="{1B4BAE04-22CA-784B-B277-EC78DF9F8059}"/>
              </a:ext>
            </a:extLst>
          </p:cNvPr>
          <p:cNvPicPr>
            <a:picLocks noChangeAspect="1"/>
          </p:cNvPicPr>
          <p:nvPr/>
        </p:nvPicPr>
        <p:blipFill>
          <a:blip r:embed="rId3"/>
          <a:srcRect/>
          <a:stretch/>
        </p:blipFill>
        <p:spPr>
          <a:xfrm>
            <a:off x="5896869" y="1949824"/>
            <a:ext cx="6023345" cy="2541494"/>
          </a:xfrm>
          <a:prstGeom prst="rect">
            <a:avLst/>
          </a:prstGeom>
        </p:spPr>
      </p:pic>
      <p:pic>
        <p:nvPicPr>
          <p:cNvPr id="5" name="Picture 4">
            <a:extLst>
              <a:ext uri="{FF2B5EF4-FFF2-40B4-BE49-F238E27FC236}">
                <a16:creationId xmlns:a16="http://schemas.microsoft.com/office/drawing/2014/main" id="{D80E852E-668C-DF49-BEC0-41C3E0AC0CB0}"/>
              </a:ext>
            </a:extLst>
          </p:cNvPr>
          <p:cNvPicPr>
            <a:picLocks noChangeAspect="1"/>
          </p:cNvPicPr>
          <p:nvPr/>
        </p:nvPicPr>
        <p:blipFill>
          <a:blip r:embed="rId4"/>
          <a:stretch>
            <a:fillRect/>
          </a:stretch>
        </p:blipFill>
        <p:spPr>
          <a:xfrm>
            <a:off x="5896869" y="4748252"/>
            <a:ext cx="3405387" cy="80301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0EDB4E2-A0B8-6649-979B-715571330225}"/>
              </a:ext>
            </a:extLst>
          </p:cNvPr>
          <p:cNvPicPr>
            <a:picLocks noChangeAspect="1"/>
          </p:cNvPicPr>
          <p:nvPr/>
        </p:nvPicPr>
        <p:blipFill>
          <a:blip r:embed="rId5"/>
          <a:stretch>
            <a:fillRect/>
          </a:stretch>
        </p:blipFill>
        <p:spPr>
          <a:xfrm>
            <a:off x="5935754" y="1384673"/>
            <a:ext cx="2797451" cy="511362"/>
          </a:xfrm>
          <a:prstGeom prst="rect">
            <a:avLst/>
          </a:prstGeom>
        </p:spPr>
      </p:pic>
    </p:spTree>
    <p:extLst>
      <p:ext uri="{BB962C8B-B14F-4D97-AF65-F5344CB8AC3E}">
        <p14:creationId xmlns:p14="http://schemas.microsoft.com/office/powerpoint/2010/main" val="25470835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1B32-A2BA-6443-9BBD-0006C7F02BDD}"/>
              </a:ext>
            </a:extLst>
          </p:cNvPr>
          <p:cNvSpPr>
            <a:spLocks noGrp="1"/>
          </p:cNvSpPr>
          <p:nvPr>
            <p:ph type="title"/>
          </p:nvPr>
        </p:nvSpPr>
        <p:spPr/>
        <p:txBody>
          <a:bodyPr/>
          <a:lstStyle/>
          <a:p>
            <a:r>
              <a:rPr lang="en-US"/>
              <a:t>NumPy arrays</a:t>
            </a:r>
          </a:p>
        </p:txBody>
      </p:sp>
      <p:sp>
        <p:nvSpPr>
          <p:cNvPr id="3" name="Content Placeholder 2">
            <a:extLst>
              <a:ext uri="{FF2B5EF4-FFF2-40B4-BE49-F238E27FC236}">
                <a16:creationId xmlns:a16="http://schemas.microsoft.com/office/drawing/2014/main" id="{F78FB360-ECFB-EF4C-8815-C541139468CB}"/>
              </a:ext>
            </a:extLst>
          </p:cNvPr>
          <p:cNvSpPr>
            <a:spLocks noGrp="1"/>
          </p:cNvSpPr>
          <p:nvPr>
            <p:ph sz="quarter" idx="10"/>
          </p:nvPr>
        </p:nvSpPr>
        <p:spPr>
          <a:xfrm>
            <a:off x="584200" y="1435100"/>
            <a:ext cx="11018838" cy="4481227"/>
          </a:xfrm>
        </p:spPr>
        <p:txBody>
          <a:bodyPr/>
          <a:lstStyle/>
          <a:p>
            <a:r>
              <a:rPr lang="en-US" dirty="0"/>
              <a:t>Lists in Python:</a:t>
            </a:r>
          </a:p>
          <a:p>
            <a:endParaRPr lang="en-US" dirty="0"/>
          </a:p>
          <a:p>
            <a:endParaRPr lang="en-US" dirty="0"/>
          </a:p>
          <a:p>
            <a:r>
              <a:rPr lang="en-US" dirty="0" err="1"/>
              <a:t>NumPy</a:t>
            </a:r>
            <a:r>
              <a:rPr lang="en-US" dirty="0"/>
              <a:t> data types: floating point, integer, Boolean, string, general Python object</a:t>
            </a:r>
          </a:p>
          <a:p>
            <a:endParaRPr lang="en-US" dirty="0"/>
          </a:p>
          <a:p>
            <a:r>
              <a:rPr lang="en-US" dirty="0"/>
              <a:t>Fixed-type arrays in Python:</a:t>
            </a:r>
          </a:p>
          <a:p>
            <a:endParaRPr lang="en-US" dirty="0"/>
          </a:p>
          <a:p>
            <a:endParaRPr lang="en-US" dirty="0"/>
          </a:p>
        </p:txBody>
      </p:sp>
      <p:pic>
        <p:nvPicPr>
          <p:cNvPr id="4" name="Picture 3">
            <a:extLst>
              <a:ext uri="{FF2B5EF4-FFF2-40B4-BE49-F238E27FC236}">
                <a16:creationId xmlns:a16="http://schemas.microsoft.com/office/drawing/2014/main" id="{44AF1F4C-89A6-7F49-A4F0-EB8141607AD4}"/>
              </a:ext>
            </a:extLst>
          </p:cNvPr>
          <p:cNvPicPr>
            <a:picLocks noChangeAspect="1"/>
          </p:cNvPicPr>
          <p:nvPr/>
        </p:nvPicPr>
        <p:blipFill>
          <a:blip r:embed="rId3"/>
          <a:srcRect/>
          <a:stretch/>
        </p:blipFill>
        <p:spPr>
          <a:xfrm>
            <a:off x="3113347" y="1298575"/>
            <a:ext cx="4918897" cy="1344295"/>
          </a:xfrm>
          <a:prstGeom prst="rect">
            <a:avLst/>
          </a:prstGeom>
        </p:spPr>
      </p:pic>
      <p:pic>
        <p:nvPicPr>
          <p:cNvPr id="5" name="Picture 4">
            <a:extLst>
              <a:ext uri="{FF2B5EF4-FFF2-40B4-BE49-F238E27FC236}">
                <a16:creationId xmlns:a16="http://schemas.microsoft.com/office/drawing/2014/main" id="{80ECFC45-6CF1-0D4F-B68B-DAF9CB459CD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158495" y="4515556"/>
            <a:ext cx="3857436" cy="1226115"/>
          </a:xfrm>
          <a:prstGeom prst="rect">
            <a:avLst/>
          </a:prstGeom>
        </p:spPr>
      </p:pic>
    </p:spTree>
    <p:extLst>
      <p:ext uri="{BB962C8B-B14F-4D97-AF65-F5344CB8AC3E}">
        <p14:creationId xmlns:p14="http://schemas.microsoft.com/office/powerpoint/2010/main" val="23305272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4ED6-88E2-074E-B7B6-27E7E01ED800}"/>
              </a:ext>
            </a:extLst>
          </p:cNvPr>
          <p:cNvSpPr>
            <a:spLocks noGrp="1"/>
          </p:cNvSpPr>
          <p:nvPr>
            <p:ph type="title"/>
          </p:nvPr>
        </p:nvSpPr>
        <p:spPr/>
        <p:txBody>
          <a:bodyPr/>
          <a:lstStyle/>
          <a:p>
            <a:r>
              <a:rPr lang="en-US"/>
              <a:t>Working with NumPy arrays: array attributes</a:t>
            </a:r>
          </a:p>
        </p:txBody>
      </p:sp>
      <p:pic>
        <p:nvPicPr>
          <p:cNvPr id="3" name="Picture 2">
            <a:extLst>
              <a:ext uri="{FF2B5EF4-FFF2-40B4-BE49-F238E27FC236}">
                <a16:creationId xmlns:a16="http://schemas.microsoft.com/office/drawing/2014/main" id="{4B3CBBBE-58FE-8B44-BE61-E8312056667F}"/>
              </a:ext>
            </a:extLst>
          </p:cNvPr>
          <p:cNvPicPr>
            <a:picLocks noChangeAspect="1"/>
          </p:cNvPicPr>
          <p:nvPr/>
        </p:nvPicPr>
        <p:blipFill>
          <a:blip r:embed="rId3"/>
          <a:srcRect/>
          <a:stretch/>
        </p:blipFill>
        <p:spPr>
          <a:xfrm>
            <a:off x="489997" y="1573215"/>
            <a:ext cx="10671170" cy="2837420"/>
          </a:xfrm>
          <a:prstGeom prst="rect">
            <a:avLst/>
          </a:prstGeom>
        </p:spPr>
      </p:pic>
    </p:spTree>
    <p:extLst>
      <p:ext uri="{BB962C8B-B14F-4D97-AF65-F5344CB8AC3E}">
        <p14:creationId xmlns:p14="http://schemas.microsoft.com/office/powerpoint/2010/main" val="42787539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4ED6-88E2-074E-B7B6-27E7E01ED800}"/>
              </a:ext>
            </a:extLst>
          </p:cNvPr>
          <p:cNvSpPr>
            <a:spLocks noGrp="1"/>
          </p:cNvSpPr>
          <p:nvPr>
            <p:ph type="title"/>
          </p:nvPr>
        </p:nvSpPr>
        <p:spPr/>
        <p:txBody>
          <a:bodyPr/>
          <a:lstStyle/>
          <a:p>
            <a:r>
              <a:rPr lang="en-US"/>
              <a:t>Working with NumPy arrays: indexing</a:t>
            </a:r>
          </a:p>
        </p:txBody>
      </p:sp>
      <p:pic>
        <p:nvPicPr>
          <p:cNvPr id="7" name="Picture 6">
            <a:extLst>
              <a:ext uri="{FF2B5EF4-FFF2-40B4-BE49-F238E27FC236}">
                <a16:creationId xmlns:a16="http://schemas.microsoft.com/office/drawing/2014/main" id="{B49B9899-F49A-8340-8C70-4E03F024BF6C}"/>
              </a:ext>
            </a:extLst>
          </p:cNvPr>
          <p:cNvPicPr>
            <a:picLocks noChangeAspect="1"/>
          </p:cNvPicPr>
          <p:nvPr/>
        </p:nvPicPr>
        <p:blipFill>
          <a:blip r:embed="rId3"/>
          <a:srcRect/>
          <a:stretch/>
        </p:blipFill>
        <p:spPr>
          <a:xfrm>
            <a:off x="650607" y="3746977"/>
            <a:ext cx="4092449" cy="90570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0607" y="1857218"/>
            <a:ext cx="4995673" cy="1673052"/>
          </a:xfrm>
          <a:prstGeom prst="rect">
            <a:avLst/>
          </a:prstGeom>
        </p:spPr>
      </p:pic>
    </p:spTree>
    <p:extLst>
      <p:ext uri="{BB962C8B-B14F-4D97-AF65-F5344CB8AC3E}">
        <p14:creationId xmlns:p14="http://schemas.microsoft.com/office/powerpoint/2010/main" val="27697112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D5BF-2A31-644A-B768-087E90F3EF61}"/>
              </a:ext>
            </a:extLst>
          </p:cNvPr>
          <p:cNvSpPr>
            <a:spLocks noGrp="1"/>
          </p:cNvSpPr>
          <p:nvPr>
            <p:ph type="title"/>
          </p:nvPr>
        </p:nvSpPr>
        <p:spPr/>
        <p:txBody>
          <a:bodyPr/>
          <a:lstStyle/>
          <a:p>
            <a:r>
              <a:rPr lang="en-US"/>
              <a:t>Working with NumPy arrays: slicing arrays</a:t>
            </a:r>
          </a:p>
        </p:txBody>
      </p:sp>
      <p:pic>
        <p:nvPicPr>
          <p:cNvPr id="3" name="Picture 2">
            <a:extLst>
              <a:ext uri="{FF2B5EF4-FFF2-40B4-BE49-F238E27FC236}">
                <a16:creationId xmlns:a16="http://schemas.microsoft.com/office/drawing/2014/main" id="{56A9165E-3706-744C-AF67-90DA170FAC68}"/>
              </a:ext>
            </a:extLst>
          </p:cNvPr>
          <p:cNvPicPr>
            <a:picLocks noChangeAspect="1"/>
          </p:cNvPicPr>
          <p:nvPr/>
        </p:nvPicPr>
        <p:blipFill>
          <a:blip r:embed="rId3"/>
          <a:srcRect/>
          <a:stretch/>
        </p:blipFill>
        <p:spPr>
          <a:xfrm>
            <a:off x="487681" y="2243643"/>
            <a:ext cx="5205396" cy="1309141"/>
          </a:xfrm>
          <a:prstGeom prst="rect">
            <a:avLst/>
          </a:prstGeom>
        </p:spPr>
      </p:pic>
      <p:pic>
        <p:nvPicPr>
          <p:cNvPr id="4" name="Picture 3">
            <a:extLst>
              <a:ext uri="{FF2B5EF4-FFF2-40B4-BE49-F238E27FC236}">
                <a16:creationId xmlns:a16="http://schemas.microsoft.com/office/drawing/2014/main" id="{DFE1A278-3619-E54E-B0A2-7D0D79F89E03}"/>
              </a:ext>
            </a:extLst>
          </p:cNvPr>
          <p:cNvPicPr>
            <a:picLocks noChangeAspect="1"/>
          </p:cNvPicPr>
          <p:nvPr/>
        </p:nvPicPr>
        <p:blipFill>
          <a:blip r:embed="rId4"/>
          <a:srcRect/>
          <a:stretch/>
        </p:blipFill>
        <p:spPr>
          <a:xfrm>
            <a:off x="479377" y="3581611"/>
            <a:ext cx="4175760" cy="1036090"/>
          </a:xfrm>
          <a:prstGeom prst="rect">
            <a:avLst/>
          </a:prstGeom>
        </p:spPr>
      </p:pic>
    </p:spTree>
    <p:extLst>
      <p:ext uri="{BB962C8B-B14F-4D97-AF65-F5344CB8AC3E}">
        <p14:creationId xmlns:p14="http://schemas.microsoft.com/office/powerpoint/2010/main" val="408985509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p:txBody>
          <a:bodyPr/>
          <a:lstStyle/>
          <a:p>
            <a:r>
              <a:rPr lang="en-US"/>
              <a:t>Working with NumPy arrays: reshaping</a:t>
            </a:r>
          </a:p>
        </p:txBody>
      </p:sp>
      <p:pic>
        <p:nvPicPr>
          <p:cNvPr id="3" name="Picture 2">
            <a:extLst>
              <a:ext uri="{FF2B5EF4-FFF2-40B4-BE49-F238E27FC236}">
                <a16:creationId xmlns:a16="http://schemas.microsoft.com/office/drawing/2014/main" id="{25AE3CF5-73B4-384D-992C-65737B95F394}"/>
              </a:ext>
            </a:extLst>
          </p:cNvPr>
          <p:cNvPicPr>
            <a:picLocks noChangeAspect="1"/>
          </p:cNvPicPr>
          <p:nvPr/>
        </p:nvPicPr>
        <p:blipFill>
          <a:blip r:embed="rId3"/>
          <a:srcRect/>
          <a:stretch/>
        </p:blipFill>
        <p:spPr>
          <a:xfrm>
            <a:off x="497025" y="2008490"/>
            <a:ext cx="6065065" cy="1845889"/>
          </a:xfrm>
          <a:prstGeom prst="rect">
            <a:avLst/>
          </a:prstGeom>
        </p:spPr>
      </p:pic>
    </p:spTree>
    <p:extLst>
      <p:ext uri="{BB962C8B-B14F-4D97-AF65-F5344CB8AC3E}">
        <p14:creationId xmlns:p14="http://schemas.microsoft.com/office/powerpoint/2010/main" val="34473307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a:xfrm>
            <a:off x="588263" y="457200"/>
            <a:ext cx="11018520" cy="553998"/>
          </a:xfrm>
        </p:spPr>
        <p:txBody>
          <a:bodyPr/>
          <a:lstStyle/>
          <a:p>
            <a:r>
              <a:rPr lang="en-US"/>
              <a:t>Working with NumPy arrays: joining and splitting</a:t>
            </a:r>
          </a:p>
        </p:txBody>
      </p:sp>
      <p:pic>
        <p:nvPicPr>
          <p:cNvPr id="4" name="Picture 3">
            <a:extLst>
              <a:ext uri="{FF2B5EF4-FFF2-40B4-BE49-F238E27FC236}">
                <a16:creationId xmlns:a16="http://schemas.microsoft.com/office/drawing/2014/main" id="{B7CCE880-A860-2540-B6F8-BFC207F3097D}"/>
              </a:ext>
            </a:extLst>
          </p:cNvPr>
          <p:cNvPicPr>
            <a:picLocks noChangeAspect="1"/>
          </p:cNvPicPr>
          <p:nvPr/>
        </p:nvPicPr>
        <p:blipFill>
          <a:blip r:embed="rId3"/>
          <a:srcRect/>
          <a:stretch/>
        </p:blipFill>
        <p:spPr>
          <a:xfrm>
            <a:off x="442409" y="1616977"/>
            <a:ext cx="4761188" cy="1731341"/>
          </a:xfrm>
          <a:prstGeom prst="rect">
            <a:avLst/>
          </a:prstGeom>
        </p:spPr>
      </p:pic>
      <p:pic>
        <p:nvPicPr>
          <p:cNvPr id="5" name="Picture 4">
            <a:extLst>
              <a:ext uri="{FF2B5EF4-FFF2-40B4-BE49-F238E27FC236}">
                <a16:creationId xmlns:a16="http://schemas.microsoft.com/office/drawing/2014/main" id="{906223FA-6690-104E-A537-B1AEF079CE59}"/>
              </a:ext>
            </a:extLst>
          </p:cNvPr>
          <p:cNvPicPr>
            <a:picLocks noChangeAspect="1"/>
          </p:cNvPicPr>
          <p:nvPr/>
        </p:nvPicPr>
        <p:blipFill>
          <a:blip r:embed="rId4"/>
          <a:srcRect/>
          <a:stretch/>
        </p:blipFill>
        <p:spPr>
          <a:xfrm>
            <a:off x="457648" y="3478521"/>
            <a:ext cx="4769965" cy="1496459"/>
          </a:xfrm>
          <a:prstGeom prst="rect">
            <a:avLst/>
          </a:prstGeom>
        </p:spPr>
      </p:pic>
    </p:spTree>
    <p:extLst>
      <p:ext uri="{BB962C8B-B14F-4D97-AF65-F5344CB8AC3E}">
        <p14:creationId xmlns:p14="http://schemas.microsoft.com/office/powerpoint/2010/main" val="19155215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54990-7818-2441-88D9-8247907B3AD7}"/>
              </a:ext>
            </a:extLst>
          </p:cNvPr>
          <p:cNvPicPr>
            <a:picLocks noChangeAspect="1"/>
          </p:cNvPicPr>
          <p:nvPr/>
        </p:nvPicPr>
        <p:blipFill>
          <a:blip r:embed="rId3"/>
          <a:srcRect/>
          <a:stretch/>
        </p:blipFill>
        <p:spPr>
          <a:xfrm>
            <a:off x="576801" y="1633518"/>
            <a:ext cx="5039133" cy="1885389"/>
          </a:xfrm>
          <a:prstGeom prst="rect">
            <a:avLst/>
          </a:prstGeom>
        </p:spPr>
      </p:pic>
      <p:pic>
        <p:nvPicPr>
          <p:cNvPr id="7" name="Picture 6">
            <a:extLst>
              <a:ext uri="{FF2B5EF4-FFF2-40B4-BE49-F238E27FC236}">
                <a16:creationId xmlns:a16="http://schemas.microsoft.com/office/drawing/2014/main" id="{8016CDD5-2072-1340-B78E-D7F27CC2ADCC}"/>
              </a:ext>
            </a:extLst>
          </p:cNvPr>
          <p:cNvPicPr>
            <a:picLocks noChangeAspect="1"/>
          </p:cNvPicPr>
          <p:nvPr/>
        </p:nvPicPr>
        <p:blipFill>
          <a:blip r:embed="rId4"/>
          <a:srcRect/>
          <a:stretch/>
        </p:blipFill>
        <p:spPr>
          <a:xfrm>
            <a:off x="574348" y="3727967"/>
            <a:ext cx="3267407" cy="1241614"/>
          </a:xfrm>
          <a:prstGeom prst="rect">
            <a:avLst/>
          </a:prstGeom>
        </p:spPr>
      </p:pic>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a:xfrm>
            <a:off x="588263" y="457200"/>
            <a:ext cx="11018520" cy="553998"/>
          </a:xfrm>
        </p:spPr>
        <p:txBody>
          <a:bodyPr/>
          <a:lstStyle/>
          <a:p>
            <a:r>
              <a:rPr lang="en-US"/>
              <a:t>Working with NumPy arrays: fancy indexing</a:t>
            </a:r>
          </a:p>
        </p:txBody>
      </p:sp>
    </p:spTree>
    <p:extLst>
      <p:ext uri="{BB962C8B-B14F-4D97-AF65-F5344CB8AC3E}">
        <p14:creationId xmlns:p14="http://schemas.microsoft.com/office/powerpoint/2010/main" val="12877381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A1557C-A2A9-AE42-86B2-4263F9BD4327}"/>
              </a:ext>
            </a:extLst>
          </p:cNvPr>
          <p:cNvPicPr>
            <a:picLocks noChangeAspect="1"/>
          </p:cNvPicPr>
          <p:nvPr/>
        </p:nvPicPr>
        <p:blipFill>
          <a:blip r:embed="rId3"/>
          <a:srcRect/>
          <a:stretch/>
        </p:blipFill>
        <p:spPr>
          <a:xfrm>
            <a:off x="526698" y="1686737"/>
            <a:ext cx="5037190" cy="1541230"/>
          </a:xfrm>
          <a:prstGeom prst="rect">
            <a:avLst/>
          </a:prstGeom>
        </p:spPr>
      </p:pic>
      <p:pic>
        <p:nvPicPr>
          <p:cNvPr id="8" name="Picture 7">
            <a:extLst>
              <a:ext uri="{FF2B5EF4-FFF2-40B4-BE49-F238E27FC236}">
                <a16:creationId xmlns:a16="http://schemas.microsoft.com/office/drawing/2014/main" id="{696B6B12-550F-4B49-BFDD-4E57C243A8C5}"/>
              </a:ext>
            </a:extLst>
          </p:cNvPr>
          <p:cNvPicPr>
            <a:picLocks noChangeAspect="1"/>
          </p:cNvPicPr>
          <p:nvPr/>
        </p:nvPicPr>
        <p:blipFill>
          <a:blip r:embed="rId4"/>
          <a:srcRect/>
          <a:stretch/>
        </p:blipFill>
        <p:spPr>
          <a:xfrm>
            <a:off x="530012" y="3322872"/>
            <a:ext cx="2133601" cy="1181686"/>
          </a:xfrm>
          <a:prstGeom prst="rect">
            <a:avLst/>
          </a:prstGeom>
        </p:spPr>
      </p:pic>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a:xfrm>
            <a:off x="588263" y="457200"/>
            <a:ext cx="11018520" cy="553998"/>
          </a:xfrm>
        </p:spPr>
        <p:txBody>
          <a:bodyPr/>
          <a:lstStyle/>
          <a:p>
            <a:r>
              <a:rPr lang="en-US"/>
              <a:t>Working with NumPy arrays: sorting</a:t>
            </a:r>
          </a:p>
        </p:txBody>
      </p:sp>
    </p:spTree>
    <p:extLst>
      <p:ext uri="{BB962C8B-B14F-4D97-AF65-F5344CB8AC3E}">
        <p14:creationId xmlns:p14="http://schemas.microsoft.com/office/powerpoint/2010/main" val="15763283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p:txBody>
          <a:bodyPr/>
          <a:lstStyle/>
          <a:p>
            <a:r>
              <a:rPr lang="en-US"/>
              <a:t>NumPy universal functions (ufuncs)</a:t>
            </a:r>
          </a:p>
        </p:txBody>
      </p:sp>
      <p:sp>
        <p:nvSpPr>
          <p:cNvPr id="3" name="Content Placeholder 2">
            <a:extLst>
              <a:ext uri="{FF2B5EF4-FFF2-40B4-BE49-F238E27FC236}">
                <a16:creationId xmlns:a16="http://schemas.microsoft.com/office/drawing/2014/main" id="{F0A57C30-8DB5-7F45-93B2-E5213CED7C63}"/>
              </a:ext>
            </a:extLst>
          </p:cNvPr>
          <p:cNvSpPr>
            <a:spLocks noGrp="1"/>
          </p:cNvSpPr>
          <p:nvPr>
            <p:ph sz="quarter" idx="10"/>
          </p:nvPr>
        </p:nvSpPr>
        <p:spPr>
          <a:xfrm>
            <a:off x="584200" y="1435100"/>
            <a:ext cx="11018838" cy="2499146"/>
          </a:xfrm>
        </p:spPr>
        <p:txBody>
          <a:bodyPr/>
          <a:lstStyle/>
          <a:p>
            <a:r>
              <a:rPr lang="en-US"/>
              <a:t>Operate on NumPy arrays</a:t>
            </a:r>
          </a:p>
          <a:p>
            <a:r>
              <a:rPr lang="en-US"/>
              <a:t>Compiled in C</a:t>
            </a:r>
          </a:p>
          <a:p>
            <a:r>
              <a:rPr lang="en-US"/>
              <a:t>Much faster than traditional Python-based operations</a:t>
            </a:r>
          </a:p>
          <a:p>
            <a:r>
              <a:rPr lang="en-US"/>
              <a:t>Noticeable performance gain working with large datasets</a:t>
            </a:r>
          </a:p>
          <a:p>
            <a:endParaRPr lang="en-US"/>
          </a:p>
        </p:txBody>
      </p:sp>
    </p:spTree>
    <p:extLst>
      <p:ext uri="{BB962C8B-B14F-4D97-AF65-F5344CB8AC3E}">
        <p14:creationId xmlns:p14="http://schemas.microsoft.com/office/powerpoint/2010/main" val="24591988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6666-79F7-DC45-BFCA-BCAAD90525CC}"/>
              </a:ext>
            </a:extLst>
          </p:cNvPr>
          <p:cNvSpPr>
            <a:spLocks noGrp="1"/>
          </p:cNvSpPr>
          <p:nvPr>
            <p:ph type="title"/>
          </p:nvPr>
        </p:nvSpPr>
        <p:spPr/>
        <p:txBody>
          <a:bodyPr/>
          <a:lstStyle/>
          <a:p>
            <a:r>
              <a:rPr lang="en-US" dirty="0"/>
              <a:t>Notes on Learning how to Learn</a:t>
            </a:r>
          </a:p>
        </p:txBody>
      </p:sp>
      <p:sp>
        <p:nvSpPr>
          <p:cNvPr id="3" name="Content Placeholder 2">
            <a:extLst>
              <a:ext uri="{FF2B5EF4-FFF2-40B4-BE49-F238E27FC236}">
                <a16:creationId xmlns:a16="http://schemas.microsoft.com/office/drawing/2014/main" id="{AE18933A-932E-E741-80DC-71D822B03131}"/>
              </a:ext>
            </a:extLst>
          </p:cNvPr>
          <p:cNvSpPr>
            <a:spLocks noGrp="1"/>
          </p:cNvSpPr>
          <p:nvPr>
            <p:ph sz="quarter" idx="10"/>
          </p:nvPr>
        </p:nvSpPr>
        <p:spPr>
          <a:xfrm>
            <a:off x="584200" y="1435100"/>
            <a:ext cx="11018838" cy="3976473"/>
          </a:xfrm>
        </p:spPr>
        <p:txBody>
          <a:bodyPr/>
          <a:lstStyle/>
          <a:p>
            <a:r>
              <a:rPr lang="en-US" dirty="0"/>
              <a:t>The “Cycle of Learning”</a:t>
            </a:r>
          </a:p>
          <a:p>
            <a:pPr marL="514350" indent="-514350">
              <a:buFont typeface="+mj-lt"/>
              <a:buAutoNum type="arabicPeriod"/>
            </a:pPr>
            <a:r>
              <a:rPr lang="en-US" dirty="0"/>
              <a:t>Know why you are learning something.</a:t>
            </a:r>
          </a:p>
          <a:p>
            <a:pPr marL="514350" indent="-514350">
              <a:buFont typeface="+mj-lt"/>
              <a:buAutoNum type="arabicPeriod"/>
            </a:pPr>
            <a:r>
              <a:rPr lang="en-US" dirty="0"/>
              <a:t>Work in short highly active and focused periods.</a:t>
            </a:r>
          </a:p>
          <a:p>
            <a:pPr marL="514350" indent="-514350">
              <a:buFont typeface="+mj-lt"/>
              <a:buAutoNum type="arabicPeriod"/>
            </a:pPr>
            <a:r>
              <a:rPr lang="en-US" dirty="0"/>
              <a:t>Take a break</a:t>
            </a:r>
          </a:p>
          <a:p>
            <a:pPr marL="514350" indent="-514350">
              <a:buFont typeface="+mj-lt"/>
              <a:buAutoNum type="arabicPeriod"/>
            </a:pPr>
            <a:r>
              <a:rPr lang="en-US" dirty="0"/>
              <a:t>Review what just learned before starting something new.</a:t>
            </a:r>
          </a:p>
          <a:p>
            <a:pPr marL="742950" lvl="1" indent="-514350">
              <a:buFont typeface="+mj-lt"/>
              <a:buAutoNum type="arabicPeriod"/>
            </a:pPr>
            <a:r>
              <a:rPr lang="en-US" dirty="0"/>
              <a:t>Make connections</a:t>
            </a:r>
          </a:p>
          <a:p>
            <a:pPr marL="742950" lvl="1" indent="-514350">
              <a:buFont typeface="+mj-lt"/>
              <a:buAutoNum type="arabicPeriod"/>
            </a:pPr>
            <a:r>
              <a:rPr lang="en-US" dirty="0"/>
              <a:t>Write our experiences to our long-term memory</a:t>
            </a:r>
          </a:p>
          <a:p>
            <a:pPr marL="742950" lvl="1" indent="-514350">
              <a:buFont typeface="+mj-lt"/>
              <a:buAutoNum type="arabicPeriod"/>
            </a:pPr>
            <a:endParaRPr lang="en-US" dirty="0"/>
          </a:p>
          <a:p>
            <a:pPr marL="228600" lvl="1" indent="0">
              <a:buNone/>
            </a:pPr>
            <a:endParaRPr lang="en-US" dirty="0"/>
          </a:p>
        </p:txBody>
      </p:sp>
      <p:sp>
        <p:nvSpPr>
          <p:cNvPr id="4" name="Rounded Rectangle 3">
            <a:extLst>
              <a:ext uri="{FF2B5EF4-FFF2-40B4-BE49-F238E27FC236}">
                <a16:creationId xmlns:a16="http://schemas.microsoft.com/office/drawing/2014/main" id="{07C3C2BA-D2EB-3F43-BABF-2C464E015C30}"/>
              </a:ext>
            </a:extLst>
          </p:cNvPr>
          <p:cNvSpPr/>
          <p:nvPr/>
        </p:nvSpPr>
        <p:spPr bwMode="auto">
          <a:xfrm>
            <a:off x="1303866" y="5232400"/>
            <a:ext cx="1410061"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6" name="Rounded Rectangle 5">
            <a:extLst>
              <a:ext uri="{FF2B5EF4-FFF2-40B4-BE49-F238E27FC236}">
                <a16:creationId xmlns:a16="http://schemas.microsoft.com/office/drawing/2014/main" id="{925D0613-E0D8-0B44-8328-C3A2F8ECD865}"/>
              </a:ext>
            </a:extLst>
          </p:cNvPr>
          <p:cNvSpPr/>
          <p:nvPr/>
        </p:nvSpPr>
        <p:spPr bwMode="auto">
          <a:xfrm>
            <a:off x="3770708" y="5232399"/>
            <a:ext cx="1410063"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7" name="Rounded Rectangle 6">
            <a:extLst>
              <a:ext uri="{FF2B5EF4-FFF2-40B4-BE49-F238E27FC236}">
                <a16:creationId xmlns:a16="http://schemas.microsoft.com/office/drawing/2014/main" id="{DD625E8E-8EEF-3C49-96E5-36D061B46F92}"/>
              </a:ext>
            </a:extLst>
          </p:cNvPr>
          <p:cNvSpPr/>
          <p:nvPr/>
        </p:nvSpPr>
        <p:spPr bwMode="auto">
          <a:xfrm>
            <a:off x="6237551" y="5232399"/>
            <a:ext cx="1472963"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9" name="Left-Right Arrow 8">
            <a:extLst>
              <a:ext uri="{FF2B5EF4-FFF2-40B4-BE49-F238E27FC236}">
                <a16:creationId xmlns:a16="http://schemas.microsoft.com/office/drawing/2014/main" id="{366D3071-6314-A34B-AF09-DF7E97C709D8}"/>
              </a:ext>
            </a:extLst>
          </p:cNvPr>
          <p:cNvSpPr/>
          <p:nvPr/>
        </p:nvSpPr>
        <p:spPr bwMode="auto">
          <a:xfrm>
            <a:off x="2884421"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Right Arrow 9">
            <a:extLst>
              <a:ext uri="{FF2B5EF4-FFF2-40B4-BE49-F238E27FC236}">
                <a16:creationId xmlns:a16="http://schemas.microsoft.com/office/drawing/2014/main" id="{9D153DE0-A6AD-934E-9E35-129DC7414102}"/>
              </a:ext>
            </a:extLst>
          </p:cNvPr>
          <p:cNvSpPr/>
          <p:nvPr/>
        </p:nvSpPr>
        <p:spPr bwMode="auto">
          <a:xfrm>
            <a:off x="5351264"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Striped Right Arrow 12">
            <a:extLst>
              <a:ext uri="{FF2B5EF4-FFF2-40B4-BE49-F238E27FC236}">
                <a16:creationId xmlns:a16="http://schemas.microsoft.com/office/drawing/2014/main" id="{4D2F9369-2F42-D54E-91D1-D1BFE7AD7D36}"/>
              </a:ext>
            </a:extLst>
          </p:cNvPr>
          <p:cNvSpPr/>
          <p:nvPr/>
        </p:nvSpPr>
        <p:spPr bwMode="auto">
          <a:xfrm rot="20061974">
            <a:off x="7832717" y="5169056"/>
            <a:ext cx="792753" cy="545227"/>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Cloud 4">
            <a:extLst>
              <a:ext uri="{FF2B5EF4-FFF2-40B4-BE49-F238E27FC236}">
                <a16:creationId xmlns:a16="http://schemas.microsoft.com/office/drawing/2014/main" id="{B2109BDC-1097-E34D-B2E9-1E805283098E}"/>
              </a:ext>
            </a:extLst>
          </p:cNvPr>
          <p:cNvSpPr/>
          <p:nvPr/>
        </p:nvSpPr>
        <p:spPr bwMode="auto">
          <a:xfrm>
            <a:off x="8844742" y="4879571"/>
            <a:ext cx="1679171" cy="1188720"/>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Your Brain</a:t>
            </a:r>
          </a:p>
        </p:txBody>
      </p:sp>
    </p:spTree>
    <p:extLst>
      <p:ext uri="{BB962C8B-B14F-4D97-AF65-F5344CB8AC3E}">
        <p14:creationId xmlns:p14="http://schemas.microsoft.com/office/powerpoint/2010/main" val="10342305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04C43-93C4-F541-83FA-83FBF797D1FF}"/>
              </a:ext>
            </a:extLst>
          </p:cNvPr>
          <p:cNvSpPr>
            <a:spLocks noGrp="1"/>
          </p:cNvSpPr>
          <p:nvPr>
            <p:ph type="title"/>
          </p:nvPr>
        </p:nvSpPr>
        <p:spPr>
          <a:xfrm>
            <a:off x="588263" y="457200"/>
            <a:ext cx="11018520" cy="553998"/>
          </a:xfrm>
        </p:spPr>
        <p:txBody>
          <a:bodyPr/>
          <a:lstStyle/>
          <a:p>
            <a:r>
              <a:rPr lang="en-US"/>
              <a:t>Aggregations</a:t>
            </a:r>
          </a:p>
        </p:txBody>
      </p:sp>
      <p:sp>
        <p:nvSpPr>
          <p:cNvPr id="3" name="Content Placeholder 2">
            <a:extLst>
              <a:ext uri="{FF2B5EF4-FFF2-40B4-BE49-F238E27FC236}">
                <a16:creationId xmlns:a16="http://schemas.microsoft.com/office/drawing/2014/main" id="{0E2BA787-51CC-5349-8535-DFC41DDBB55B}"/>
              </a:ext>
            </a:extLst>
          </p:cNvPr>
          <p:cNvSpPr>
            <a:spLocks noGrp="1"/>
          </p:cNvSpPr>
          <p:nvPr>
            <p:ph sz="quarter" idx="10"/>
          </p:nvPr>
        </p:nvSpPr>
        <p:spPr>
          <a:xfrm>
            <a:off x="584200" y="1435100"/>
            <a:ext cx="11018838" cy="3016210"/>
          </a:xfrm>
        </p:spPr>
        <p:txBody>
          <a:bodyPr/>
          <a:lstStyle/>
          <a:p>
            <a:r>
              <a:rPr lang="en-US"/>
              <a:t>Summing the values in arrays:</a:t>
            </a:r>
          </a:p>
          <a:p>
            <a:endParaRPr lang="en-US"/>
          </a:p>
          <a:p>
            <a:endParaRPr lang="en-US"/>
          </a:p>
          <a:p>
            <a:pPr marL="0" indent="0">
              <a:buNone/>
            </a:pPr>
            <a:endParaRPr lang="en-US"/>
          </a:p>
          <a:p>
            <a:r>
              <a:rPr lang="en-US"/>
              <a:t>Minimum and maximum values:</a:t>
            </a:r>
          </a:p>
          <a:p>
            <a:endParaRPr lang="en-US"/>
          </a:p>
        </p:txBody>
      </p:sp>
      <p:pic>
        <p:nvPicPr>
          <p:cNvPr id="4" name="Picture 3">
            <a:extLst>
              <a:ext uri="{FF2B5EF4-FFF2-40B4-BE49-F238E27FC236}">
                <a16:creationId xmlns:a16="http://schemas.microsoft.com/office/drawing/2014/main" id="{2D8B6B4C-92A6-F645-A043-64819D86D4E6}"/>
              </a:ext>
            </a:extLst>
          </p:cNvPr>
          <p:cNvPicPr>
            <a:picLocks noChangeAspect="1"/>
          </p:cNvPicPr>
          <p:nvPr/>
        </p:nvPicPr>
        <p:blipFill>
          <a:blip r:embed="rId3"/>
          <a:srcRect/>
          <a:stretch/>
        </p:blipFill>
        <p:spPr>
          <a:xfrm>
            <a:off x="791292" y="1938930"/>
            <a:ext cx="4295058" cy="1130278"/>
          </a:xfrm>
          <a:prstGeom prst="rect">
            <a:avLst/>
          </a:prstGeom>
        </p:spPr>
      </p:pic>
      <p:pic>
        <p:nvPicPr>
          <p:cNvPr id="5" name="Picture 4">
            <a:extLst>
              <a:ext uri="{FF2B5EF4-FFF2-40B4-BE49-F238E27FC236}">
                <a16:creationId xmlns:a16="http://schemas.microsoft.com/office/drawing/2014/main" id="{121CA9D6-8A75-4A41-A280-F3D0D6694170}"/>
              </a:ext>
            </a:extLst>
          </p:cNvPr>
          <p:cNvPicPr>
            <a:picLocks noChangeAspect="1"/>
          </p:cNvPicPr>
          <p:nvPr/>
        </p:nvPicPr>
        <p:blipFill>
          <a:blip r:embed="rId4"/>
          <a:srcRect/>
          <a:stretch/>
        </p:blipFill>
        <p:spPr>
          <a:xfrm>
            <a:off x="763637" y="3966574"/>
            <a:ext cx="7733650" cy="874975"/>
          </a:xfrm>
          <a:prstGeom prst="rect">
            <a:avLst/>
          </a:prstGeom>
        </p:spPr>
      </p:pic>
    </p:spTree>
    <p:extLst>
      <p:ext uri="{BB962C8B-B14F-4D97-AF65-F5344CB8AC3E}">
        <p14:creationId xmlns:p14="http://schemas.microsoft.com/office/powerpoint/2010/main" val="41490512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9616-3CAB-BA43-A372-AEB9169A2B25}"/>
              </a:ext>
            </a:extLst>
          </p:cNvPr>
          <p:cNvSpPr>
            <a:spLocks noGrp="1"/>
          </p:cNvSpPr>
          <p:nvPr>
            <p:ph type="title"/>
          </p:nvPr>
        </p:nvSpPr>
        <p:spPr/>
        <p:txBody>
          <a:bodyPr/>
          <a:lstStyle/>
          <a:p>
            <a:r>
              <a:rPr lang="en-US"/>
              <a:t>Multidimensional aggregations</a:t>
            </a:r>
          </a:p>
        </p:txBody>
      </p:sp>
      <p:pic>
        <p:nvPicPr>
          <p:cNvPr id="3" name="Picture 2">
            <a:extLst>
              <a:ext uri="{FF2B5EF4-FFF2-40B4-BE49-F238E27FC236}">
                <a16:creationId xmlns:a16="http://schemas.microsoft.com/office/drawing/2014/main" id="{E648B5E2-511D-884E-9B69-498A9A21806A}"/>
              </a:ext>
            </a:extLst>
          </p:cNvPr>
          <p:cNvPicPr>
            <a:picLocks noChangeAspect="1"/>
          </p:cNvPicPr>
          <p:nvPr/>
        </p:nvPicPr>
        <p:blipFill>
          <a:blip r:embed="rId3"/>
          <a:srcRect/>
          <a:stretch/>
        </p:blipFill>
        <p:spPr>
          <a:xfrm>
            <a:off x="549975" y="1637335"/>
            <a:ext cx="7463662" cy="3956641"/>
          </a:xfrm>
          <a:prstGeom prst="rect">
            <a:avLst/>
          </a:prstGeom>
        </p:spPr>
      </p:pic>
    </p:spTree>
    <p:extLst>
      <p:ext uri="{BB962C8B-B14F-4D97-AF65-F5344CB8AC3E}">
        <p14:creationId xmlns:p14="http://schemas.microsoft.com/office/powerpoint/2010/main" val="16874278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2D147-F740-7848-AB5A-11E1DE22982B}"/>
              </a:ext>
            </a:extLst>
          </p:cNvPr>
          <p:cNvSpPr>
            <a:spLocks noGrp="1"/>
          </p:cNvSpPr>
          <p:nvPr>
            <p:ph type="title"/>
          </p:nvPr>
        </p:nvSpPr>
        <p:spPr>
          <a:xfrm>
            <a:off x="588263" y="457200"/>
            <a:ext cx="11018520" cy="553998"/>
          </a:xfrm>
        </p:spPr>
        <p:txBody>
          <a:bodyPr/>
          <a:lstStyle/>
          <a:p>
            <a:r>
              <a:rPr lang="en-US"/>
              <a:t>Broadcasting</a:t>
            </a:r>
          </a:p>
        </p:txBody>
      </p:sp>
      <p:sp>
        <p:nvSpPr>
          <p:cNvPr id="3" name="Content Placeholder 2">
            <a:extLst>
              <a:ext uri="{FF2B5EF4-FFF2-40B4-BE49-F238E27FC236}">
                <a16:creationId xmlns:a16="http://schemas.microsoft.com/office/drawing/2014/main" id="{286DEE31-B1A4-2A41-B942-18B5D478931F}"/>
              </a:ext>
            </a:extLst>
          </p:cNvPr>
          <p:cNvSpPr>
            <a:spLocks noGrp="1"/>
          </p:cNvSpPr>
          <p:nvPr>
            <p:ph sz="quarter" idx="10"/>
          </p:nvPr>
        </p:nvSpPr>
        <p:spPr>
          <a:xfrm>
            <a:off x="584200" y="1435100"/>
            <a:ext cx="5416550" cy="2966966"/>
          </a:xfrm>
        </p:spPr>
        <p:txBody>
          <a:bodyPr/>
          <a:lstStyle/>
          <a:p>
            <a:pPr marL="0" indent="0">
              <a:buNone/>
            </a:pPr>
            <a:r>
              <a:rPr lang="en-US" sz="3200"/>
              <a:t>Apply ufuncs to arrays of different sizes:</a:t>
            </a:r>
          </a:p>
          <a:p>
            <a:pPr marL="457200" indent="-457200">
              <a:buFont typeface="Arial" panose="020B0604020202020204" pitchFamily="34" charset="0"/>
              <a:buChar char="•"/>
            </a:pPr>
            <a:r>
              <a:rPr lang="en-US"/>
              <a:t>“Pad” dimensions in arrays</a:t>
            </a:r>
            <a:br>
              <a:rPr lang="en-US"/>
            </a:br>
            <a:r>
              <a:rPr lang="en-US"/>
              <a:t> to match</a:t>
            </a:r>
          </a:p>
          <a:p>
            <a:pPr marL="457200" indent="-457200">
              <a:buFont typeface="Arial" panose="020B0604020202020204" pitchFamily="34" charset="0"/>
              <a:buChar char="•"/>
            </a:pPr>
            <a:r>
              <a:rPr lang="en-US"/>
              <a:t>Stretch one-dimensional arrays</a:t>
            </a:r>
          </a:p>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1734" y="1011198"/>
            <a:ext cx="5509158" cy="4072866"/>
          </a:xfrm>
          <a:prstGeom prst="rect">
            <a:avLst/>
          </a:prstGeom>
        </p:spPr>
      </p:pic>
    </p:spTree>
    <p:extLst>
      <p:ext uri="{BB962C8B-B14F-4D97-AF65-F5344CB8AC3E}">
        <p14:creationId xmlns:p14="http://schemas.microsoft.com/office/powerpoint/2010/main" val="20894704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2D147-F740-7848-AB5A-11E1DE22982B}"/>
              </a:ext>
            </a:extLst>
          </p:cNvPr>
          <p:cNvSpPr>
            <a:spLocks noGrp="1"/>
          </p:cNvSpPr>
          <p:nvPr>
            <p:ph type="title"/>
          </p:nvPr>
        </p:nvSpPr>
        <p:spPr>
          <a:xfrm>
            <a:off x="588263" y="457200"/>
            <a:ext cx="11018520" cy="553998"/>
          </a:xfrm>
        </p:spPr>
        <p:txBody>
          <a:bodyPr/>
          <a:lstStyle/>
          <a:p>
            <a:r>
              <a:rPr lang="en-US"/>
              <a:t>Comparison operators as ufuncs</a:t>
            </a:r>
          </a:p>
        </p:txBody>
      </p:sp>
      <p:pic>
        <p:nvPicPr>
          <p:cNvPr id="9" name="Picture 8">
            <a:extLst>
              <a:ext uri="{FF2B5EF4-FFF2-40B4-BE49-F238E27FC236}">
                <a16:creationId xmlns:a16="http://schemas.microsoft.com/office/drawing/2014/main" id="{9E4E6D1F-2C25-1045-BC6D-2DFF2E5BCB71}"/>
              </a:ext>
            </a:extLst>
          </p:cNvPr>
          <p:cNvPicPr>
            <a:picLocks noChangeAspect="1"/>
          </p:cNvPicPr>
          <p:nvPr/>
        </p:nvPicPr>
        <p:blipFill>
          <a:blip r:embed="rId3"/>
          <a:srcRect/>
          <a:stretch/>
        </p:blipFill>
        <p:spPr>
          <a:xfrm>
            <a:off x="578057" y="1855328"/>
            <a:ext cx="5548423" cy="2940408"/>
          </a:xfrm>
          <a:prstGeom prst="rect">
            <a:avLst/>
          </a:prstGeom>
        </p:spPr>
      </p:pic>
    </p:spTree>
    <p:extLst>
      <p:ext uri="{BB962C8B-B14F-4D97-AF65-F5344CB8AC3E}">
        <p14:creationId xmlns:p14="http://schemas.microsoft.com/office/powerpoint/2010/main" val="24092327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B0CB-514F-814C-BD14-EAE05E621E00}"/>
              </a:ext>
            </a:extLst>
          </p:cNvPr>
          <p:cNvSpPr>
            <a:spLocks noGrp="1"/>
          </p:cNvSpPr>
          <p:nvPr>
            <p:ph type="title"/>
          </p:nvPr>
        </p:nvSpPr>
        <p:spPr/>
        <p:txBody>
          <a:bodyPr/>
          <a:lstStyle/>
          <a:p>
            <a:r>
              <a:rPr lang="en-US"/>
              <a:t>Intro to pandas</a:t>
            </a:r>
          </a:p>
        </p:txBody>
      </p:sp>
      <p:sp>
        <p:nvSpPr>
          <p:cNvPr id="3" name="Text Placeholder 2">
            <a:extLst>
              <a:ext uri="{FF2B5EF4-FFF2-40B4-BE49-F238E27FC236}">
                <a16:creationId xmlns:a16="http://schemas.microsoft.com/office/drawing/2014/main" id="{0151B56A-4F29-904B-B99B-2A7B77AFDDF0}"/>
              </a:ext>
            </a:extLst>
          </p:cNvPr>
          <p:cNvSpPr>
            <a:spLocks noGrp="1"/>
          </p:cNvSpPr>
          <p:nvPr>
            <p:ph type="body" sz="quarter" idx="12"/>
          </p:nvPr>
        </p:nvSpPr>
        <p:spPr/>
        <p:txBody>
          <a:bodyPr/>
          <a:lstStyle/>
          <a:p>
            <a:r>
              <a:rPr lang="en-US" dirty="0"/>
              <a:t>Section 3</a:t>
            </a:r>
          </a:p>
        </p:txBody>
      </p:sp>
    </p:spTree>
    <p:extLst>
      <p:ext uri="{BB962C8B-B14F-4D97-AF65-F5344CB8AC3E}">
        <p14:creationId xmlns:p14="http://schemas.microsoft.com/office/powerpoint/2010/main" val="220438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Section 3 overview</a:t>
            </a:r>
          </a:p>
        </p:txBody>
      </p:sp>
      <p:sp>
        <p:nvSpPr>
          <p:cNvPr id="6" name="Text Placeholder 5"/>
          <p:cNvSpPr>
            <a:spLocks noGrp="1"/>
          </p:cNvSpPr>
          <p:nvPr>
            <p:ph sz="quarter" idx="10"/>
          </p:nvPr>
        </p:nvSpPr>
        <p:spPr>
          <a:xfrm>
            <a:off x="584200" y="1325916"/>
            <a:ext cx="11018838" cy="4087273"/>
          </a:xfrm>
        </p:spPr>
        <p:txBody>
          <a:bodyPr/>
          <a:lstStyle/>
          <a:p>
            <a:pPr marL="0" indent="0">
              <a:buNone/>
            </a:pPr>
            <a:r>
              <a:rPr lang="en-US" b="1" dirty="0"/>
              <a:t>What you will know by the end of section 3</a:t>
            </a:r>
          </a:p>
          <a:p>
            <a:r>
              <a:rPr lang="en-US" sz="2400" dirty="0"/>
              <a:t>Data structures in pandas</a:t>
            </a:r>
          </a:p>
          <a:p>
            <a:pPr lvl="1"/>
            <a:r>
              <a:rPr lang="en-US" sz="1800" dirty="0"/>
              <a:t>Series</a:t>
            </a:r>
          </a:p>
          <a:p>
            <a:pPr lvl="1"/>
            <a:r>
              <a:rPr lang="en-US" sz="1800" dirty="0" err="1"/>
              <a:t>DataFrames</a:t>
            </a:r>
            <a:endParaRPr lang="en-US" sz="1800" dirty="0"/>
          </a:p>
          <a:p>
            <a:r>
              <a:rPr lang="en-US" sz="2400" dirty="0"/>
              <a:t>Manipulating data</a:t>
            </a:r>
          </a:p>
          <a:p>
            <a:pPr lvl="1"/>
            <a:r>
              <a:rPr lang="en-US" sz="1800" dirty="0"/>
              <a:t>In Series</a:t>
            </a:r>
          </a:p>
          <a:p>
            <a:pPr lvl="1"/>
            <a:r>
              <a:rPr lang="en-US" sz="1800" dirty="0"/>
              <a:t>In </a:t>
            </a:r>
            <a:r>
              <a:rPr lang="en-US" sz="1800" dirty="0" err="1"/>
              <a:t>DataFrames</a:t>
            </a:r>
            <a:endParaRPr lang="en-US" sz="1800" dirty="0"/>
          </a:p>
          <a:p>
            <a:r>
              <a:rPr lang="en-US" sz="2400" dirty="0"/>
              <a:t>Data operations</a:t>
            </a:r>
          </a:p>
          <a:p>
            <a:pPr lvl="1"/>
            <a:r>
              <a:rPr lang="en-US" sz="1800" dirty="0"/>
              <a:t>Index preservation</a:t>
            </a:r>
          </a:p>
          <a:p>
            <a:pPr lvl="1"/>
            <a:r>
              <a:rPr lang="en-US" sz="1800" dirty="0"/>
              <a:t>Index alignment</a:t>
            </a:r>
          </a:p>
          <a:p>
            <a:pPr lvl="1"/>
            <a:r>
              <a:rPr lang="en-US" sz="1800" dirty="0"/>
              <a:t>Operations between Series and </a:t>
            </a:r>
            <a:r>
              <a:rPr lang="en-US" sz="1800" dirty="0" err="1"/>
              <a:t>DataFrames</a:t>
            </a:r>
            <a:endParaRPr lang="en-US" sz="1800" dirty="0"/>
          </a:p>
        </p:txBody>
      </p:sp>
    </p:spTree>
    <p:extLst>
      <p:ext uri="{BB962C8B-B14F-4D97-AF65-F5344CB8AC3E}">
        <p14:creationId xmlns:p14="http://schemas.microsoft.com/office/powerpoint/2010/main" val="26386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Section 3 overview</a:t>
            </a:r>
          </a:p>
        </p:txBody>
      </p:sp>
      <p:sp>
        <p:nvSpPr>
          <p:cNvPr id="6" name="Text Placeholder 5"/>
          <p:cNvSpPr>
            <a:spLocks noGrp="1"/>
          </p:cNvSpPr>
          <p:nvPr>
            <p:ph sz="quarter" idx="10"/>
          </p:nvPr>
        </p:nvSpPr>
        <p:spPr>
          <a:xfrm>
            <a:off x="584200" y="1435100"/>
            <a:ext cx="11018838" cy="2203680"/>
          </a:xfrm>
        </p:spPr>
        <p:txBody>
          <a:bodyPr/>
          <a:lstStyle/>
          <a:p>
            <a:pPr marL="0" indent="0">
              <a:buNone/>
            </a:pPr>
            <a:r>
              <a:rPr lang="en-US" b="1" dirty="0"/>
              <a:t>Why pandas?</a:t>
            </a:r>
          </a:p>
          <a:p>
            <a:r>
              <a:rPr lang="en-US" sz="2400" dirty="0"/>
              <a:t>Standard Python library for handling and manipulating general data</a:t>
            </a:r>
          </a:p>
          <a:p>
            <a:r>
              <a:rPr lang="en-US" sz="2400" dirty="0"/>
              <a:t>Intuitive tabular data structure (</a:t>
            </a:r>
            <a:r>
              <a:rPr lang="en-US" sz="2400" dirty="0" err="1"/>
              <a:t>DataFrame</a:t>
            </a:r>
            <a:r>
              <a:rPr lang="en-US" sz="2400" dirty="0"/>
              <a:t>)</a:t>
            </a:r>
          </a:p>
          <a:p>
            <a:r>
              <a:rPr lang="en-US" sz="2400" dirty="0"/>
              <a:t>Fast data calculation and transformation using NumPy </a:t>
            </a:r>
          </a:p>
          <a:p>
            <a:r>
              <a:rPr lang="en-US" sz="2400" dirty="0"/>
              <a:t>Close integration with visualization libraries to easily explore data</a:t>
            </a:r>
          </a:p>
        </p:txBody>
      </p:sp>
      <p:pic>
        <p:nvPicPr>
          <p:cNvPr id="2" name="Picture 1">
            <a:extLst>
              <a:ext uri="{FF2B5EF4-FFF2-40B4-BE49-F238E27FC236}">
                <a16:creationId xmlns:a16="http://schemas.microsoft.com/office/drawing/2014/main" id="{8CE30362-6024-0549-A470-596BD6BDC663}"/>
              </a:ext>
            </a:extLst>
          </p:cNvPr>
          <p:cNvPicPr>
            <a:picLocks noChangeAspect="1"/>
          </p:cNvPicPr>
          <p:nvPr/>
        </p:nvPicPr>
        <p:blipFill>
          <a:blip r:embed="rId3"/>
          <a:stretch>
            <a:fillRect/>
          </a:stretch>
        </p:blipFill>
        <p:spPr>
          <a:xfrm>
            <a:off x="4932648" y="4279284"/>
            <a:ext cx="2357718" cy="1876350"/>
          </a:xfrm>
          <a:prstGeom prst="rect">
            <a:avLst/>
          </a:prstGeom>
        </p:spPr>
      </p:pic>
      <p:sp>
        <p:nvSpPr>
          <p:cNvPr id="9" name="Rectangle 8"/>
          <p:cNvSpPr/>
          <p:nvPr/>
        </p:nvSpPr>
        <p:spPr>
          <a:xfrm>
            <a:off x="2774216" y="4623381"/>
            <a:ext cx="6674583" cy="1200329"/>
          </a:xfrm>
          <a:prstGeom prst="rect">
            <a:avLst/>
          </a:prstGeom>
        </p:spPr>
        <p:txBody>
          <a:bodyPr wrap="square">
            <a:spAutoFit/>
          </a:bodyPr>
          <a:lstStyle/>
          <a:p>
            <a:pPr algn="ctr" fontAlgn="base"/>
            <a:r>
              <a:rPr lang="en-US" sz="2400" b="1">
                <a:solidFill>
                  <a:schemeClr val="accent1"/>
                </a:solidFill>
              </a:rPr>
              <a:t>The leading online video-streaming service uses pandas and Jupyter notebooks for data exploration, preparation, and validation</a:t>
            </a:r>
            <a:endParaRPr lang="en-US" sz="2400" b="1" i="0">
              <a:solidFill>
                <a:schemeClr val="accent1"/>
              </a:solidFill>
              <a:effectLst/>
            </a:endParaRPr>
          </a:p>
        </p:txBody>
      </p:sp>
    </p:spTree>
    <p:extLst>
      <p:ext uri="{BB962C8B-B14F-4D97-AF65-F5344CB8AC3E}">
        <p14:creationId xmlns:p14="http://schemas.microsoft.com/office/powerpoint/2010/main" val="61657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845C-0F82-7041-865C-66716A2B1DC8}"/>
              </a:ext>
            </a:extLst>
          </p:cNvPr>
          <p:cNvSpPr>
            <a:spLocks noGrp="1"/>
          </p:cNvSpPr>
          <p:nvPr>
            <p:ph type="title"/>
          </p:nvPr>
        </p:nvSpPr>
        <p:spPr/>
        <p:txBody>
          <a:bodyPr/>
          <a:lstStyle/>
          <a:p>
            <a:r>
              <a:rPr lang="en-US"/>
              <a:t>Fundamental pandas data structures: Series</a:t>
            </a:r>
          </a:p>
        </p:txBody>
      </p:sp>
      <p:pic>
        <p:nvPicPr>
          <p:cNvPr id="3" name="Picture 2">
            <a:extLst>
              <a:ext uri="{FF2B5EF4-FFF2-40B4-BE49-F238E27FC236}">
                <a16:creationId xmlns:a16="http://schemas.microsoft.com/office/drawing/2014/main" id="{1046299D-2305-9447-AA84-9752162E5F60}"/>
              </a:ext>
            </a:extLst>
          </p:cNvPr>
          <p:cNvPicPr>
            <a:picLocks noChangeAspect="1"/>
          </p:cNvPicPr>
          <p:nvPr/>
        </p:nvPicPr>
        <p:blipFill>
          <a:blip r:embed="rId3"/>
          <a:srcRect/>
          <a:stretch/>
        </p:blipFill>
        <p:spPr>
          <a:xfrm>
            <a:off x="572113" y="1905111"/>
            <a:ext cx="5969184" cy="2126362"/>
          </a:xfrm>
          <a:prstGeom prst="rect">
            <a:avLst/>
          </a:prstGeom>
        </p:spPr>
      </p:pic>
      <p:pic>
        <p:nvPicPr>
          <p:cNvPr id="4" name="Picture 3">
            <a:extLst>
              <a:ext uri="{FF2B5EF4-FFF2-40B4-BE49-F238E27FC236}">
                <a16:creationId xmlns:a16="http://schemas.microsoft.com/office/drawing/2014/main" id="{0522FC8E-C871-7141-B054-522610B62EB7}"/>
              </a:ext>
            </a:extLst>
          </p:cNvPr>
          <p:cNvPicPr>
            <a:picLocks noChangeAspect="1"/>
          </p:cNvPicPr>
          <p:nvPr/>
        </p:nvPicPr>
        <p:blipFill>
          <a:blip r:embed="rId4"/>
          <a:srcRect/>
          <a:stretch/>
        </p:blipFill>
        <p:spPr>
          <a:xfrm>
            <a:off x="560440" y="3905100"/>
            <a:ext cx="4118367" cy="808965"/>
          </a:xfrm>
          <a:prstGeom prst="rect">
            <a:avLst/>
          </a:prstGeom>
        </p:spPr>
      </p:pic>
      <p:pic>
        <p:nvPicPr>
          <p:cNvPr id="5" name="Picture 4">
            <a:extLst>
              <a:ext uri="{FF2B5EF4-FFF2-40B4-BE49-F238E27FC236}">
                <a16:creationId xmlns:a16="http://schemas.microsoft.com/office/drawing/2014/main" id="{B8351C57-9BE3-D54D-91F2-54FB93EF0D9F}"/>
              </a:ext>
            </a:extLst>
          </p:cNvPr>
          <p:cNvPicPr>
            <a:picLocks noChangeAspect="1"/>
          </p:cNvPicPr>
          <p:nvPr/>
        </p:nvPicPr>
        <p:blipFill>
          <a:blip r:embed="rId5"/>
          <a:srcRect/>
          <a:stretch/>
        </p:blipFill>
        <p:spPr>
          <a:xfrm>
            <a:off x="519149" y="4837537"/>
            <a:ext cx="4199608" cy="751781"/>
          </a:xfrm>
          <a:prstGeom prst="rect">
            <a:avLst/>
          </a:prstGeom>
        </p:spPr>
      </p:pic>
    </p:spTree>
    <p:extLst>
      <p:ext uri="{BB962C8B-B14F-4D97-AF65-F5344CB8AC3E}">
        <p14:creationId xmlns:p14="http://schemas.microsoft.com/office/powerpoint/2010/main" val="1801044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845C-0F82-7041-865C-66716A2B1DC8}"/>
              </a:ext>
            </a:extLst>
          </p:cNvPr>
          <p:cNvSpPr>
            <a:spLocks noGrp="1"/>
          </p:cNvSpPr>
          <p:nvPr>
            <p:ph type="title"/>
          </p:nvPr>
        </p:nvSpPr>
        <p:spPr/>
        <p:txBody>
          <a:bodyPr/>
          <a:lstStyle/>
          <a:p>
            <a:r>
              <a:rPr lang="en-US"/>
              <a:t>Pandas data structures: DataFrames </a:t>
            </a:r>
          </a:p>
        </p:txBody>
      </p:sp>
      <p:sp>
        <p:nvSpPr>
          <p:cNvPr id="6" name="Content Placeholder 5">
            <a:extLst>
              <a:ext uri="{FF2B5EF4-FFF2-40B4-BE49-F238E27FC236}">
                <a16:creationId xmlns:a16="http://schemas.microsoft.com/office/drawing/2014/main" id="{5976B2C7-D175-BE4A-94A0-FDCE4EC82A7A}"/>
              </a:ext>
            </a:extLst>
          </p:cNvPr>
          <p:cNvSpPr>
            <a:spLocks noGrp="1"/>
          </p:cNvSpPr>
          <p:nvPr>
            <p:ph sz="quarter" idx="10"/>
          </p:nvPr>
        </p:nvSpPr>
        <p:spPr>
          <a:xfrm>
            <a:off x="584200" y="1435100"/>
            <a:ext cx="11018838" cy="947952"/>
          </a:xfrm>
        </p:spPr>
        <p:txBody>
          <a:bodyPr/>
          <a:lstStyle/>
          <a:p>
            <a:pPr marL="0" indent="0">
              <a:buNone/>
            </a:pPr>
            <a:r>
              <a:rPr lang="en-US">
                <a:latin typeface="Calibri" panose="020F0502020204030204" pitchFamily="34" charset="0"/>
                <a:ea typeface="Cambria" panose="02040503050406030204" pitchFamily="18" charset="0"/>
                <a:cs typeface="Times New Roman" panose="02020603050405020304" pitchFamily="18" charset="0"/>
              </a:rPr>
              <a:t>Creating a DataFrame from a dictionary:</a:t>
            </a:r>
          </a:p>
          <a:p>
            <a:pPr marL="0" indent="0">
              <a:buNone/>
            </a:pP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030" y="1909076"/>
            <a:ext cx="6011922" cy="3664638"/>
          </a:xfrm>
          <a:prstGeom prst="rect">
            <a:avLst/>
          </a:prstGeom>
        </p:spPr>
      </p:pic>
    </p:spTree>
    <p:extLst>
      <p:ext uri="{BB962C8B-B14F-4D97-AF65-F5344CB8AC3E}">
        <p14:creationId xmlns:p14="http://schemas.microsoft.com/office/powerpoint/2010/main" val="28889664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E1D7-7126-ED49-82C1-B160DF5FCA0B}"/>
              </a:ext>
            </a:extLst>
          </p:cNvPr>
          <p:cNvSpPr>
            <a:spLocks noGrp="1"/>
          </p:cNvSpPr>
          <p:nvPr>
            <p:ph type="title"/>
          </p:nvPr>
        </p:nvSpPr>
        <p:spPr>
          <a:xfrm>
            <a:off x="588263" y="457200"/>
            <a:ext cx="11018520" cy="1107996"/>
          </a:xfrm>
        </p:spPr>
        <p:txBody>
          <a:bodyPr/>
          <a:lstStyle/>
          <a:p>
            <a:r>
              <a:rPr lang="en-US"/>
              <a:t>Pandas data structures: DataFrames </a:t>
            </a:r>
            <a:br>
              <a:rPr lang="en-US"/>
            </a:br>
            <a:endParaRPr lang="en-US"/>
          </a:p>
        </p:txBody>
      </p:sp>
      <p:sp>
        <p:nvSpPr>
          <p:cNvPr id="3" name="Content Placeholder 2">
            <a:extLst>
              <a:ext uri="{FF2B5EF4-FFF2-40B4-BE49-F238E27FC236}">
                <a16:creationId xmlns:a16="http://schemas.microsoft.com/office/drawing/2014/main" id="{63FFAD79-0E28-2944-80E3-1E75ECDA800F}"/>
              </a:ext>
            </a:extLst>
          </p:cNvPr>
          <p:cNvSpPr>
            <a:spLocks noGrp="1"/>
          </p:cNvSpPr>
          <p:nvPr>
            <p:ph sz="quarter" idx="10"/>
          </p:nvPr>
        </p:nvSpPr>
        <p:spPr>
          <a:xfrm>
            <a:off x="584200" y="1435100"/>
            <a:ext cx="11018838" cy="947952"/>
          </a:xfrm>
        </p:spPr>
        <p:txBody>
          <a:bodyPr/>
          <a:lstStyle/>
          <a:p>
            <a:pPr marL="0" indent="0">
              <a:buNone/>
            </a:pPr>
            <a:r>
              <a:rPr lang="en-US">
                <a:latin typeface="Calibri" panose="020F0502020204030204" pitchFamily="34" charset="0"/>
                <a:ea typeface="Cambria" panose="02040503050406030204" pitchFamily="18" charset="0"/>
                <a:cs typeface="Times New Roman" panose="02020603050405020304" pitchFamily="18" charset="0"/>
              </a:rPr>
              <a:t>Creating a DataFrame from two series:</a:t>
            </a:r>
          </a:p>
          <a:p>
            <a:pPr marL="0" indent="0">
              <a:buNone/>
            </a:pPr>
            <a:endParaRPr lang="en-US"/>
          </a:p>
        </p:txBody>
      </p:sp>
      <p:pic>
        <p:nvPicPr>
          <p:cNvPr id="4" name="Picture 3">
            <a:extLst>
              <a:ext uri="{FF2B5EF4-FFF2-40B4-BE49-F238E27FC236}">
                <a16:creationId xmlns:a16="http://schemas.microsoft.com/office/drawing/2014/main" id="{C8AFF708-B872-9140-A1ED-8829A5427B7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27128" y="2178755"/>
            <a:ext cx="7494802" cy="4052712"/>
          </a:xfrm>
          <a:prstGeom prst="rect">
            <a:avLst/>
          </a:prstGeom>
        </p:spPr>
      </p:pic>
    </p:spTree>
    <p:extLst>
      <p:ext uri="{BB962C8B-B14F-4D97-AF65-F5344CB8AC3E}">
        <p14:creationId xmlns:p14="http://schemas.microsoft.com/office/powerpoint/2010/main" val="31472388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9EE3-6C13-F344-8B7B-BC2E78969171}"/>
              </a:ext>
            </a:extLst>
          </p:cNvPr>
          <p:cNvSpPr>
            <a:spLocks noGrp="1"/>
          </p:cNvSpPr>
          <p:nvPr>
            <p:ph type="title"/>
          </p:nvPr>
        </p:nvSpPr>
        <p:spPr>
          <a:xfrm>
            <a:off x="588263" y="457200"/>
            <a:ext cx="11018520" cy="1107996"/>
          </a:xfrm>
        </p:spPr>
        <p:txBody>
          <a:bodyPr/>
          <a:lstStyle/>
          <a:p>
            <a:r>
              <a:rPr lang="en-US" dirty="0"/>
              <a:t>Data Science Process</a:t>
            </a:r>
            <a:br>
              <a:rPr lang="en-US" dirty="0"/>
            </a:br>
            <a:endParaRPr lang="en-US" dirty="0"/>
          </a:p>
        </p:txBody>
      </p:sp>
      <p:sp>
        <p:nvSpPr>
          <p:cNvPr id="3" name="Content Placeholder 2">
            <a:extLst>
              <a:ext uri="{FF2B5EF4-FFF2-40B4-BE49-F238E27FC236}">
                <a16:creationId xmlns:a16="http://schemas.microsoft.com/office/drawing/2014/main" id="{32EBD606-2AAD-144A-BBD0-3DE7EC988CD4}"/>
              </a:ext>
            </a:extLst>
          </p:cNvPr>
          <p:cNvSpPr>
            <a:spLocks noGrp="1"/>
          </p:cNvSpPr>
          <p:nvPr>
            <p:ph sz="quarter" idx="10"/>
          </p:nvPr>
        </p:nvSpPr>
        <p:spPr/>
        <p:txBody>
          <a:bodyPr/>
          <a:lstStyle/>
          <a:p>
            <a:endParaRPr lang="en-US"/>
          </a:p>
        </p:txBody>
      </p:sp>
      <p:sp>
        <p:nvSpPr>
          <p:cNvPr id="5" name="TextBox 7">
            <a:extLst>
              <a:ext uri="{FF2B5EF4-FFF2-40B4-BE49-F238E27FC236}">
                <a16:creationId xmlns:a16="http://schemas.microsoft.com/office/drawing/2014/main" id="{2393EF36-DCED-5B4B-B2BF-0FBA7ED3B74A}"/>
              </a:ext>
            </a:extLst>
          </p:cNvPr>
          <p:cNvSpPr txBox="1"/>
          <p:nvPr/>
        </p:nvSpPr>
        <p:spPr>
          <a:xfrm>
            <a:off x="5194274" y="2043786"/>
            <a:ext cx="200641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Domain Expertise</a:t>
            </a:r>
          </a:p>
        </p:txBody>
      </p:sp>
      <p:sp>
        <p:nvSpPr>
          <p:cNvPr id="6" name="TextBox 15">
            <a:extLst>
              <a:ext uri="{FF2B5EF4-FFF2-40B4-BE49-F238E27FC236}">
                <a16:creationId xmlns:a16="http://schemas.microsoft.com/office/drawing/2014/main" id="{425565C0-0F68-1946-B032-9EF2575F3B8A}"/>
              </a:ext>
            </a:extLst>
          </p:cNvPr>
          <p:cNvSpPr txBox="1"/>
          <p:nvPr/>
        </p:nvSpPr>
        <p:spPr>
          <a:xfrm rot="18480042">
            <a:off x="6207633" y="4703356"/>
            <a:ext cx="293246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FFFF"/>
                </a:solidFill>
              </a:rPr>
              <a:t>Code/Computing Expertise</a:t>
            </a:r>
          </a:p>
        </p:txBody>
      </p:sp>
      <p:sp>
        <p:nvSpPr>
          <p:cNvPr id="7" name="TextBox 16">
            <a:extLst>
              <a:ext uri="{FF2B5EF4-FFF2-40B4-BE49-F238E27FC236}">
                <a16:creationId xmlns:a16="http://schemas.microsoft.com/office/drawing/2014/main" id="{C5C79CC8-D333-5740-A430-9F0FEF4FB22F}"/>
              </a:ext>
            </a:extLst>
          </p:cNvPr>
          <p:cNvSpPr txBox="1"/>
          <p:nvPr/>
        </p:nvSpPr>
        <p:spPr>
          <a:xfrm rot="2926178">
            <a:off x="3672899" y="4934287"/>
            <a:ext cx="169046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FFFF"/>
                </a:solidFill>
              </a:rPr>
              <a:t>Math/Statistics</a:t>
            </a:r>
          </a:p>
        </p:txBody>
      </p:sp>
      <p:sp>
        <p:nvSpPr>
          <p:cNvPr id="8" name="TextBox 17">
            <a:extLst>
              <a:ext uri="{FF2B5EF4-FFF2-40B4-BE49-F238E27FC236}">
                <a16:creationId xmlns:a16="http://schemas.microsoft.com/office/drawing/2014/main" id="{5B203074-6F73-7241-A34E-3C455898588F}"/>
              </a:ext>
            </a:extLst>
          </p:cNvPr>
          <p:cNvSpPr txBox="1"/>
          <p:nvPr/>
        </p:nvSpPr>
        <p:spPr>
          <a:xfrm>
            <a:off x="5668462" y="3698472"/>
            <a:ext cx="100587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FFFFFF"/>
                </a:solidFill>
              </a:rPr>
              <a:t>Data</a:t>
            </a:r>
          </a:p>
          <a:p>
            <a:pPr algn="ctr"/>
            <a:r>
              <a:rPr lang="en-US">
                <a:solidFill>
                  <a:srgbClr val="FFFFFF"/>
                </a:solidFill>
              </a:rPr>
              <a:t>Science</a:t>
            </a:r>
          </a:p>
        </p:txBody>
      </p:sp>
      <p:sp>
        <p:nvSpPr>
          <p:cNvPr id="9" name="Content Placeholder 9">
            <a:extLst>
              <a:ext uri="{FF2B5EF4-FFF2-40B4-BE49-F238E27FC236}">
                <a16:creationId xmlns:a16="http://schemas.microsoft.com/office/drawing/2014/main" id="{F1A5329B-9C04-B04C-AA3A-ED1C5CAEEC00}"/>
              </a:ext>
            </a:extLst>
          </p:cNvPr>
          <p:cNvSpPr>
            <a:spLocks noGrp="1"/>
          </p:cNvSpPr>
          <p:nvPr/>
        </p:nvSpPr>
        <p:spPr>
          <a:xfrm>
            <a:off x="8838339" y="3270738"/>
            <a:ext cx="7168662" cy="3587262"/>
          </a:xfr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AutoNum type="arabicPeriod"/>
            </a:pPr>
            <a:endParaRPr lang="en-US" sz="2000"/>
          </a:p>
        </p:txBody>
      </p:sp>
      <p:grpSp>
        <p:nvGrpSpPr>
          <p:cNvPr id="10" name="Group 9">
            <a:extLst>
              <a:ext uri="{FF2B5EF4-FFF2-40B4-BE49-F238E27FC236}">
                <a16:creationId xmlns:a16="http://schemas.microsoft.com/office/drawing/2014/main" id="{36DC365B-DE51-E043-9EC9-13FD67D88DC1}"/>
              </a:ext>
            </a:extLst>
          </p:cNvPr>
          <p:cNvGrpSpPr/>
          <p:nvPr/>
        </p:nvGrpSpPr>
        <p:grpSpPr>
          <a:xfrm>
            <a:off x="0" y="1374721"/>
            <a:ext cx="12192000" cy="1007822"/>
            <a:chOff x="0" y="312806"/>
            <a:chExt cx="12192000" cy="1007822"/>
          </a:xfrm>
        </p:grpSpPr>
        <p:sp>
          <p:nvSpPr>
            <p:cNvPr id="11" name="Rectangle 10">
              <a:extLst>
                <a:ext uri="{FF2B5EF4-FFF2-40B4-BE49-F238E27FC236}">
                  <a16:creationId xmlns:a16="http://schemas.microsoft.com/office/drawing/2014/main" id="{42726890-4A8B-9C45-BFC7-342B6697CD5F}"/>
                </a:ext>
              </a:extLst>
            </p:cNvPr>
            <p:cNvSpPr/>
            <p:nvPr/>
          </p:nvSpPr>
          <p:spPr>
            <a:xfrm>
              <a:off x="0" y="312806"/>
              <a:ext cx="12192000" cy="1007822"/>
            </a:xfrm>
            <a:prstGeom prst="rect">
              <a:avLst/>
            </a:prstGeom>
            <a:solidFill>
              <a:srgbClr val="0070C0"/>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800" b="0" i="1" u="none" strike="noStrike" kern="0" cap="none" spc="0" normalizeH="0" baseline="0" noProof="0">
                <a:ln>
                  <a:noFill/>
                </a:ln>
                <a:solidFill>
                  <a:prstClr val="white"/>
                </a:solidFill>
                <a:effectLst/>
                <a:uLnTx/>
                <a:uFillTx/>
                <a:latin typeface="Segoe UI Light"/>
                <a:ea typeface="+mn-ea"/>
                <a:cs typeface="+mn-cs"/>
              </a:endParaRPr>
            </a:p>
          </p:txBody>
        </p:sp>
        <p:sp>
          <p:nvSpPr>
            <p:cNvPr id="12" name="Content Placeholder 2">
              <a:extLst>
                <a:ext uri="{FF2B5EF4-FFF2-40B4-BE49-F238E27FC236}">
                  <a16:creationId xmlns:a16="http://schemas.microsoft.com/office/drawing/2014/main" id="{B71BC2A0-CACF-1E47-9061-622E6B46A295}"/>
                </a:ext>
              </a:extLst>
            </p:cNvPr>
            <p:cNvSpPr txBox="1">
              <a:spLocks/>
            </p:cNvSpPr>
            <p:nvPr/>
          </p:nvSpPr>
          <p:spPr>
            <a:xfrm>
              <a:off x="1384300" y="400261"/>
              <a:ext cx="9423400" cy="83291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chemeClr val="bg1"/>
                  </a:solidFill>
                  <a:effectLst/>
                  <a:uLnTx/>
                  <a:uFillTx/>
                  <a:latin typeface="Segoe UI Light"/>
                  <a:ea typeface="+mn-ea"/>
                  <a:cs typeface="+mn-cs"/>
                </a:rPr>
                <a:t>Extracting value from large amounts of data </a:t>
              </a:r>
              <a:r>
                <a:rPr kumimoji="0" lang="en-US" altLang="ko-KR" sz="2400" b="1" i="0" u="none" strike="noStrike" kern="1200" cap="none" spc="0" normalizeH="0" baseline="0" noProof="0" dirty="0">
                  <a:ln>
                    <a:noFill/>
                  </a:ln>
                  <a:solidFill>
                    <a:schemeClr val="bg1"/>
                  </a:solidFill>
                  <a:effectLst/>
                  <a:uLnTx/>
                  <a:uFillTx/>
                  <a:latin typeface="Segoe UI Light"/>
                  <a:ea typeface="+mn-ea"/>
                  <a:cs typeface="+mn-cs"/>
                </a:rPr>
                <a:t>and making human sense of it </a:t>
              </a:r>
              <a:r>
                <a:rPr kumimoji="0" lang="en-US" altLang="ko-KR" sz="2400" b="0" i="0" u="none" strike="noStrike" kern="1200" cap="none" spc="0" normalizeH="0" baseline="0" noProof="0" dirty="0">
                  <a:ln>
                    <a:noFill/>
                  </a:ln>
                  <a:solidFill>
                    <a:schemeClr val="bg1"/>
                  </a:solidFill>
                  <a:effectLst/>
                  <a:uLnTx/>
                  <a:uFillTx/>
                  <a:latin typeface="Segoe UI Light"/>
                  <a:ea typeface="+mn-ea"/>
                  <a:cs typeface="+mn-cs"/>
                </a:rPr>
                <a:t>is </a:t>
              </a:r>
              <a:r>
                <a:rPr kumimoji="0" lang="en-US" altLang="ko-KR" sz="2400" b="0" i="0" u="sng" strike="noStrike" kern="1200" cap="none" spc="0" normalizeH="0" baseline="0" noProof="0" dirty="0">
                  <a:ln>
                    <a:noFill/>
                  </a:ln>
                  <a:solidFill>
                    <a:schemeClr val="bg1"/>
                  </a:solidFill>
                  <a:effectLst/>
                  <a:uLnTx/>
                  <a:uFillTx/>
                  <a:latin typeface="Segoe UI Light"/>
                  <a:ea typeface="+mn-ea"/>
                  <a:cs typeface="+mn-cs"/>
                </a:rPr>
                <a:t>the</a:t>
              </a:r>
              <a:r>
                <a:rPr kumimoji="0" lang="en-US" altLang="ko-KR" sz="2400" b="0" i="0" u="none" strike="noStrike" kern="1200" cap="none" spc="0" normalizeH="0" baseline="0" noProof="0" dirty="0">
                  <a:ln>
                    <a:noFill/>
                  </a:ln>
                  <a:solidFill>
                    <a:schemeClr val="bg1"/>
                  </a:solidFill>
                  <a:effectLst/>
                  <a:uLnTx/>
                  <a:uFillTx/>
                  <a:latin typeface="Segoe UI Light"/>
                  <a:ea typeface="+mn-ea"/>
                  <a:cs typeface="+mn-cs"/>
                </a:rPr>
                <a:t> primary challenge of data science.</a:t>
              </a:r>
            </a:p>
          </p:txBody>
        </p:sp>
      </p:grpSp>
      <p:pic>
        <p:nvPicPr>
          <p:cNvPr id="13" name="Picture 4" descr="Screenshot of Data Science Solution Framework">
            <a:extLst>
              <a:ext uri="{FF2B5EF4-FFF2-40B4-BE49-F238E27FC236}">
                <a16:creationId xmlns:a16="http://schemas.microsoft.com/office/drawing/2014/main" id="{3510BF4C-402D-FE40-B7E5-6025EFD61F0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05575" y="2499829"/>
            <a:ext cx="10893920" cy="3867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49073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2F5F4-3F4E-0A44-B8C7-440B22A1042F}"/>
              </a:ext>
            </a:extLst>
          </p:cNvPr>
          <p:cNvSpPr>
            <a:spLocks noGrp="1"/>
          </p:cNvSpPr>
          <p:nvPr>
            <p:ph type="title"/>
          </p:nvPr>
        </p:nvSpPr>
        <p:spPr/>
        <p:txBody>
          <a:bodyPr/>
          <a:lstStyle/>
          <a:p>
            <a:r>
              <a:rPr lang="en-US"/>
              <a:t>Manipulating data in pandas: index objects</a:t>
            </a:r>
          </a:p>
        </p:txBody>
      </p:sp>
      <p:pic>
        <p:nvPicPr>
          <p:cNvPr id="4" name="Picture 3">
            <a:extLst>
              <a:ext uri="{FF2B5EF4-FFF2-40B4-BE49-F238E27FC236}">
                <a16:creationId xmlns:a16="http://schemas.microsoft.com/office/drawing/2014/main" id="{7174533A-05B2-B54C-AB60-938E750691B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79389" y="2054578"/>
            <a:ext cx="10188611" cy="1354667"/>
          </a:xfrm>
          <a:prstGeom prst="rect">
            <a:avLst/>
          </a:prstGeom>
        </p:spPr>
      </p:pic>
      <p:pic>
        <p:nvPicPr>
          <p:cNvPr id="5" name="Picture 4">
            <a:extLst>
              <a:ext uri="{FF2B5EF4-FFF2-40B4-BE49-F238E27FC236}">
                <a16:creationId xmlns:a16="http://schemas.microsoft.com/office/drawing/2014/main" id="{20BD3E91-5207-A04C-B5B2-E0E856A11BCE}"/>
              </a:ext>
            </a:extLst>
          </p:cNvPr>
          <p:cNvPicPr>
            <a:picLocks noChangeAspect="1"/>
          </p:cNvPicPr>
          <p:nvPr/>
        </p:nvPicPr>
        <p:blipFill>
          <a:blip r:embed="rId4"/>
          <a:srcRect/>
          <a:stretch/>
        </p:blipFill>
        <p:spPr>
          <a:xfrm>
            <a:off x="443229" y="3444462"/>
            <a:ext cx="2187600" cy="924338"/>
          </a:xfrm>
          <a:prstGeom prst="rect">
            <a:avLst/>
          </a:prstGeom>
        </p:spPr>
      </p:pic>
    </p:spTree>
    <p:extLst>
      <p:ext uri="{BB962C8B-B14F-4D97-AF65-F5344CB8AC3E}">
        <p14:creationId xmlns:p14="http://schemas.microsoft.com/office/powerpoint/2010/main" val="39682952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2F5F4-3F4E-0A44-B8C7-440B22A1042F}"/>
              </a:ext>
            </a:extLst>
          </p:cNvPr>
          <p:cNvSpPr>
            <a:spLocks noGrp="1"/>
          </p:cNvSpPr>
          <p:nvPr>
            <p:ph type="title"/>
          </p:nvPr>
        </p:nvSpPr>
        <p:spPr/>
        <p:txBody>
          <a:bodyPr/>
          <a:lstStyle/>
          <a:p>
            <a:r>
              <a:rPr lang="en-US"/>
              <a:t>Manipulating data: data selection in Series</a:t>
            </a:r>
          </a:p>
        </p:txBody>
      </p:sp>
      <p:pic>
        <p:nvPicPr>
          <p:cNvPr id="6" name="Picture 5">
            <a:extLst>
              <a:ext uri="{FF2B5EF4-FFF2-40B4-BE49-F238E27FC236}">
                <a16:creationId xmlns:a16="http://schemas.microsoft.com/office/drawing/2014/main" id="{3CC1E3ED-FFB7-B440-9129-5BE64C34698A}"/>
              </a:ext>
            </a:extLst>
          </p:cNvPr>
          <p:cNvPicPr>
            <a:picLocks noChangeAspect="1"/>
          </p:cNvPicPr>
          <p:nvPr/>
        </p:nvPicPr>
        <p:blipFill>
          <a:blip r:embed="rId3"/>
          <a:srcRect/>
          <a:stretch/>
        </p:blipFill>
        <p:spPr>
          <a:xfrm>
            <a:off x="620605" y="4508787"/>
            <a:ext cx="2878949" cy="1156720"/>
          </a:xfrm>
          <a:prstGeom prst="rect">
            <a:avLst/>
          </a:prstGeom>
        </p:spPr>
      </p:pic>
      <p:pic>
        <p:nvPicPr>
          <p:cNvPr id="7" name="Picture 6">
            <a:extLst>
              <a:ext uri="{FF2B5EF4-FFF2-40B4-BE49-F238E27FC236}">
                <a16:creationId xmlns:a16="http://schemas.microsoft.com/office/drawing/2014/main" id="{A0CA51C1-943C-AB45-8358-FB1D72882D4F}"/>
              </a:ext>
            </a:extLst>
          </p:cNvPr>
          <p:cNvPicPr>
            <a:picLocks noChangeAspect="1"/>
          </p:cNvPicPr>
          <p:nvPr/>
        </p:nvPicPr>
        <p:blipFill>
          <a:blip r:embed="rId4"/>
          <a:srcRect/>
          <a:stretch/>
        </p:blipFill>
        <p:spPr>
          <a:xfrm>
            <a:off x="608001" y="1546578"/>
            <a:ext cx="9437919" cy="2957751"/>
          </a:xfrm>
          <a:prstGeom prst="rect">
            <a:avLst/>
          </a:prstGeom>
        </p:spPr>
      </p:pic>
    </p:spTree>
    <p:extLst>
      <p:ext uri="{BB962C8B-B14F-4D97-AF65-F5344CB8AC3E}">
        <p14:creationId xmlns:p14="http://schemas.microsoft.com/office/powerpoint/2010/main" val="230487137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565CDD-9098-2F41-A31D-66E2E465DEFA}"/>
              </a:ext>
            </a:extLst>
          </p:cNvPr>
          <p:cNvPicPr>
            <a:picLocks noChangeAspect="1"/>
          </p:cNvPicPr>
          <p:nvPr/>
        </p:nvPicPr>
        <p:blipFill>
          <a:blip r:embed="rId3"/>
          <a:srcRect/>
          <a:stretch/>
        </p:blipFill>
        <p:spPr>
          <a:xfrm>
            <a:off x="468776" y="1678567"/>
            <a:ext cx="5289569" cy="4248100"/>
          </a:xfrm>
          <a:prstGeom prst="rect">
            <a:avLst/>
          </a:prstGeom>
        </p:spPr>
      </p:pic>
      <p:sp>
        <p:nvSpPr>
          <p:cNvPr id="2" name="Title 1">
            <a:extLst>
              <a:ext uri="{FF2B5EF4-FFF2-40B4-BE49-F238E27FC236}">
                <a16:creationId xmlns:a16="http://schemas.microsoft.com/office/drawing/2014/main" id="{29C2F5F4-3F4E-0A44-B8C7-440B22A1042F}"/>
              </a:ext>
            </a:extLst>
          </p:cNvPr>
          <p:cNvSpPr>
            <a:spLocks noGrp="1"/>
          </p:cNvSpPr>
          <p:nvPr>
            <p:ph type="title"/>
          </p:nvPr>
        </p:nvSpPr>
        <p:spPr>
          <a:xfrm>
            <a:off x="588263" y="457200"/>
            <a:ext cx="11018520" cy="553998"/>
          </a:xfrm>
        </p:spPr>
        <p:txBody>
          <a:bodyPr/>
          <a:lstStyle/>
          <a:p>
            <a:r>
              <a:rPr lang="en-US"/>
              <a:t>Manipulating data: data selection in DataFrames</a:t>
            </a:r>
          </a:p>
        </p:txBody>
      </p:sp>
      <p:pic>
        <p:nvPicPr>
          <p:cNvPr id="7" name="Picture 6">
            <a:extLst>
              <a:ext uri="{FF2B5EF4-FFF2-40B4-BE49-F238E27FC236}">
                <a16:creationId xmlns:a16="http://schemas.microsoft.com/office/drawing/2014/main" id="{5742115B-690D-B24C-BC7A-06C0C2F01866}"/>
              </a:ext>
            </a:extLst>
          </p:cNvPr>
          <p:cNvPicPr>
            <a:picLocks noChangeAspect="1"/>
          </p:cNvPicPr>
          <p:nvPr/>
        </p:nvPicPr>
        <p:blipFill>
          <a:blip r:embed="rId4"/>
          <a:srcRect/>
          <a:stretch/>
        </p:blipFill>
        <p:spPr>
          <a:xfrm>
            <a:off x="5851461" y="1623353"/>
            <a:ext cx="3504142" cy="2124558"/>
          </a:xfrm>
          <a:prstGeom prst="rect">
            <a:avLst/>
          </a:prstGeom>
        </p:spPr>
      </p:pic>
    </p:spTree>
    <p:extLst>
      <p:ext uri="{BB962C8B-B14F-4D97-AF65-F5344CB8AC3E}">
        <p14:creationId xmlns:p14="http://schemas.microsoft.com/office/powerpoint/2010/main" val="423938270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FF5E02-DD46-3049-899A-551D6E50F8E0}"/>
              </a:ext>
            </a:extLst>
          </p:cNvPr>
          <p:cNvPicPr>
            <a:picLocks noChangeAspect="1"/>
          </p:cNvPicPr>
          <p:nvPr/>
        </p:nvPicPr>
        <p:blipFill>
          <a:blip r:embed="rId3"/>
          <a:srcRect/>
          <a:stretch/>
        </p:blipFill>
        <p:spPr>
          <a:xfrm>
            <a:off x="5831696" y="1711574"/>
            <a:ext cx="4691242" cy="1882472"/>
          </a:xfrm>
          <a:prstGeom prst="rect">
            <a:avLst/>
          </a:prstGeom>
        </p:spPr>
      </p:pic>
      <p:pic>
        <p:nvPicPr>
          <p:cNvPr id="11" name="Picture 10">
            <a:extLst>
              <a:ext uri="{FF2B5EF4-FFF2-40B4-BE49-F238E27FC236}">
                <a16:creationId xmlns:a16="http://schemas.microsoft.com/office/drawing/2014/main" id="{D0F65CE4-28F4-634B-B381-DB41A98E3285}"/>
              </a:ext>
            </a:extLst>
          </p:cNvPr>
          <p:cNvPicPr>
            <a:picLocks noChangeAspect="1"/>
          </p:cNvPicPr>
          <p:nvPr/>
        </p:nvPicPr>
        <p:blipFill>
          <a:blip r:embed="rId4"/>
          <a:srcRect/>
          <a:stretch/>
        </p:blipFill>
        <p:spPr>
          <a:xfrm>
            <a:off x="590508" y="1677085"/>
            <a:ext cx="4857238" cy="4633403"/>
          </a:xfrm>
          <a:prstGeom prst="rect">
            <a:avLst/>
          </a:prstGeom>
        </p:spPr>
      </p:pic>
      <p:sp>
        <p:nvSpPr>
          <p:cNvPr id="2" name="Title 1">
            <a:extLst>
              <a:ext uri="{FF2B5EF4-FFF2-40B4-BE49-F238E27FC236}">
                <a16:creationId xmlns:a16="http://schemas.microsoft.com/office/drawing/2014/main" id="{29C2F5F4-3F4E-0A44-B8C7-440B22A1042F}"/>
              </a:ext>
            </a:extLst>
          </p:cNvPr>
          <p:cNvSpPr>
            <a:spLocks noGrp="1"/>
          </p:cNvSpPr>
          <p:nvPr>
            <p:ph type="title"/>
          </p:nvPr>
        </p:nvSpPr>
        <p:spPr>
          <a:xfrm>
            <a:off x="588263" y="457200"/>
            <a:ext cx="11018520" cy="553998"/>
          </a:xfrm>
        </p:spPr>
        <p:txBody>
          <a:bodyPr/>
          <a:lstStyle/>
          <a:p>
            <a:r>
              <a:rPr lang="en-US"/>
              <a:t>Operating on data in pandas: index alignment</a:t>
            </a:r>
          </a:p>
        </p:txBody>
      </p:sp>
    </p:spTree>
    <p:extLst>
      <p:ext uri="{BB962C8B-B14F-4D97-AF65-F5344CB8AC3E}">
        <p14:creationId xmlns:p14="http://schemas.microsoft.com/office/powerpoint/2010/main" val="314906628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FB2D-B622-7942-A6B8-E9B5B2097878}"/>
              </a:ext>
            </a:extLst>
          </p:cNvPr>
          <p:cNvSpPr>
            <a:spLocks noGrp="1"/>
          </p:cNvSpPr>
          <p:nvPr>
            <p:ph type="title"/>
          </p:nvPr>
        </p:nvSpPr>
        <p:spPr/>
        <p:txBody>
          <a:bodyPr/>
          <a:lstStyle/>
          <a:p>
            <a:r>
              <a:rPr lang="en-US"/>
              <a:t>Manipulating and cleaning data</a:t>
            </a:r>
          </a:p>
        </p:txBody>
      </p:sp>
      <p:sp>
        <p:nvSpPr>
          <p:cNvPr id="3" name="Text Placeholder 2">
            <a:extLst>
              <a:ext uri="{FF2B5EF4-FFF2-40B4-BE49-F238E27FC236}">
                <a16:creationId xmlns:a16="http://schemas.microsoft.com/office/drawing/2014/main" id="{9B2BEAB5-E418-8E46-94B6-970BEA183B3B}"/>
              </a:ext>
            </a:extLst>
          </p:cNvPr>
          <p:cNvSpPr>
            <a:spLocks noGrp="1"/>
          </p:cNvSpPr>
          <p:nvPr>
            <p:ph type="body" sz="quarter" idx="12"/>
          </p:nvPr>
        </p:nvSpPr>
        <p:spPr/>
        <p:txBody>
          <a:bodyPr/>
          <a:lstStyle/>
          <a:p>
            <a:r>
              <a:rPr lang="en-US" dirty="0"/>
              <a:t>Section 4</a:t>
            </a:r>
          </a:p>
        </p:txBody>
      </p:sp>
    </p:spTree>
    <p:extLst>
      <p:ext uri="{BB962C8B-B14F-4D97-AF65-F5344CB8AC3E}">
        <p14:creationId xmlns:p14="http://schemas.microsoft.com/office/powerpoint/2010/main" val="426129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Section 4 overview</a:t>
            </a:r>
          </a:p>
        </p:txBody>
      </p:sp>
      <p:sp>
        <p:nvSpPr>
          <p:cNvPr id="6" name="Text Placeholder 5"/>
          <p:cNvSpPr>
            <a:spLocks noGrp="1"/>
          </p:cNvSpPr>
          <p:nvPr>
            <p:ph sz="quarter" idx="10"/>
          </p:nvPr>
        </p:nvSpPr>
        <p:spPr>
          <a:xfrm>
            <a:off x="584200" y="1435100"/>
            <a:ext cx="11018838" cy="3644075"/>
          </a:xfrm>
        </p:spPr>
        <p:txBody>
          <a:bodyPr/>
          <a:lstStyle/>
          <a:p>
            <a:pPr marL="0" indent="0">
              <a:buNone/>
            </a:pPr>
            <a:r>
              <a:rPr lang="en-US" b="1" dirty="0"/>
              <a:t>What you will know by the end of section 4</a:t>
            </a:r>
          </a:p>
          <a:p>
            <a:r>
              <a:rPr lang="en-US" sz="2400" dirty="0"/>
              <a:t>Exploring information in </a:t>
            </a:r>
            <a:r>
              <a:rPr lang="en-US" sz="2400" dirty="0" err="1"/>
              <a:t>DataFrames</a:t>
            </a:r>
            <a:endParaRPr lang="en-US" sz="2400" dirty="0"/>
          </a:p>
          <a:p>
            <a:r>
              <a:rPr lang="en-US" sz="2400" dirty="0"/>
              <a:t>Working with missing data values</a:t>
            </a:r>
          </a:p>
          <a:p>
            <a:pPr lvl="1"/>
            <a:r>
              <a:rPr lang="en-US" sz="1800" dirty="0"/>
              <a:t>Identifying</a:t>
            </a:r>
          </a:p>
          <a:p>
            <a:pPr lvl="1"/>
            <a:r>
              <a:rPr lang="en-US" sz="1800" dirty="0"/>
              <a:t>Removing</a:t>
            </a:r>
          </a:p>
          <a:p>
            <a:pPr lvl="1"/>
            <a:r>
              <a:rPr lang="en-US" sz="1800" dirty="0"/>
              <a:t>Filling</a:t>
            </a:r>
          </a:p>
          <a:p>
            <a:r>
              <a:rPr lang="en-US" sz="2400" dirty="0"/>
              <a:t>Combining datasets</a:t>
            </a:r>
          </a:p>
          <a:p>
            <a:r>
              <a:rPr lang="en-US" sz="2400" dirty="0"/>
              <a:t>Exploratory statistics and visualizations</a:t>
            </a:r>
          </a:p>
          <a:p>
            <a:r>
              <a:rPr lang="en-US" sz="2400" dirty="0"/>
              <a:t>Example: Boston Housing dataset</a:t>
            </a:r>
          </a:p>
        </p:txBody>
      </p:sp>
    </p:spTree>
    <p:extLst>
      <p:ext uri="{BB962C8B-B14F-4D97-AF65-F5344CB8AC3E}">
        <p14:creationId xmlns:p14="http://schemas.microsoft.com/office/powerpoint/2010/main" val="215099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448FF29-424F-E34E-833F-906C0C9307B3}"/>
              </a:ext>
            </a:extLst>
          </p:cNvPr>
          <p:cNvPicPr>
            <a:picLocks noGrp="1" noChangeAspect="1"/>
          </p:cNvPicPr>
          <p:nvPr>
            <p:ph type="pic" sz="quarter" idx="11"/>
          </p:nvPr>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p:spPr>
      </p:pic>
      <p:sp>
        <p:nvSpPr>
          <p:cNvPr id="17" name="Title 16"/>
          <p:cNvSpPr>
            <a:spLocks noGrp="1"/>
          </p:cNvSpPr>
          <p:nvPr>
            <p:ph type="title"/>
          </p:nvPr>
        </p:nvSpPr>
        <p:spPr>
          <a:xfrm>
            <a:off x="588263" y="1973397"/>
            <a:ext cx="4158362" cy="3323987"/>
          </a:xfrm>
        </p:spPr>
        <p:txBody>
          <a:bodyPr/>
          <a:lstStyle/>
          <a:p>
            <a:r>
              <a:rPr lang="en-US" dirty="0"/>
              <a:t>About 80% of project time is usually spent cleaning and preparing data for the actual analysis</a:t>
            </a:r>
          </a:p>
        </p:txBody>
      </p:sp>
    </p:spTree>
    <p:extLst>
      <p:ext uri="{BB962C8B-B14F-4D97-AF65-F5344CB8AC3E}">
        <p14:creationId xmlns:p14="http://schemas.microsoft.com/office/powerpoint/2010/main" val="157906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D497-0482-4C41-A01C-6B83E49C8E6C}"/>
              </a:ext>
            </a:extLst>
          </p:cNvPr>
          <p:cNvSpPr>
            <a:spLocks noGrp="1"/>
          </p:cNvSpPr>
          <p:nvPr>
            <p:ph type="title"/>
          </p:nvPr>
        </p:nvSpPr>
        <p:spPr/>
        <p:txBody>
          <a:bodyPr/>
          <a:lstStyle/>
          <a:p>
            <a:r>
              <a:rPr lang="en-US"/>
              <a:t>Exploring DataFrame information</a:t>
            </a:r>
          </a:p>
        </p:txBody>
      </p:sp>
      <p:sp>
        <p:nvSpPr>
          <p:cNvPr id="3" name="Content Placeholder 2">
            <a:extLst>
              <a:ext uri="{FF2B5EF4-FFF2-40B4-BE49-F238E27FC236}">
                <a16:creationId xmlns:a16="http://schemas.microsoft.com/office/drawing/2014/main" id="{6B5E2403-7F79-6847-8959-112090ADDDBF}"/>
              </a:ext>
            </a:extLst>
          </p:cNvPr>
          <p:cNvSpPr txBox="1">
            <a:spLocks/>
          </p:cNvSpPr>
          <p:nvPr/>
        </p:nvSpPr>
        <p:spPr>
          <a:xfrm>
            <a:off x="592264" y="1690688"/>
            <a:ext cx="3200400" cy="823912"/>
          </a:xfrm>
          <a:prstGeom prst="rect">
            <a:avLst/>
          </a:prstGeom>
        </p:spPr>
        <p:txBody>
          <a:bodyPr anchor="b">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DataFrame.info</a:t>
            </a:r>
          </a:p>
        </p:txBody>
      </p:sp>
      <p:pic>
        <p:nvPicPr>
          <p:cNvPr id="4" name="Content Placeholder 9">
            <a:extLst>
              <a:ext uri="{FF2B5EF4-FFF2-40B4-BE49-F238E27FC236}">
                <a16:creationId xmlns:a16="http://schemas.microsoft.com/office/drawing/2014/main" id="{BCB7CCAA-F2CB-AA4D-8BBD-4B48D21E64E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2264" y="2739413"/>
            <a:ext cx="3040549" cy="1804480"/>
          </a:xfrm>
          <a:prstGeom prst="rect">
            <a:avLst/>
          </a:prstGeom>
        </p:spPr>
      </p:pic>
      <p:sp>
        <p:nvSpPr>
          <p:cNvPr id="5" name="Text Placeholder 7">
            <a:extLst>
              <a:ext uri="{FF2B5EF4-FFF2-40B4-BE49-F238E27FC236}">
                <a16:creationId xmlns:a16="http://schemas.microsoft.com/office/drawing/2014/main" id="{5B4F8000-1CF1-6742-8878-0CCDCB1BAE34}"/>
              </a:ext>
            </a:extLst>
          </p:cNvPr>
          <p:cNvSpPr txBox="1">
            <a:spLocks/>
          </p:cNvSpPr>
          <p:nvPr/>
        </p:nvSpPr>
        <p:spPr>
          <a:xfrm>
            <a:off x="3771906" y="1681163"/>
            <a:ext cx="3200400" cy="823912"/>
          </a:xfrm>
          <a:prstGeom prst="rect">
            <a:avLst/>
          </a:prstGeom>
        </p:spPr>
        <p:txBody>
          <a:bodyPr anchor="b">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DataFrame.head</a:t>
            </a:r>
          </a:p>
        </p:txBody>
      </p:sp>
      <p:pic>
        <p:nvPicPr>
          <p:cNvPr id="6" name="Content Placeholder 10">
            <a:extLst>
              <a:ext uri="{FF2B5EF4-FFF2-40B4-BE49-F238E27FC236}">
                <a16:creationId xmlns:a16="http://schemas.microsoft.com/office/drawing/2014/main" id="{E41B3122-A607-0143-88CE-79782D50A21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97034" y="2763797"/>
            <a:ext cx="3906731" cy="1690972"/>
          </a:xfrm>
          <a:prstGeom prst="rect">
            <a:avLst/>
          </a:prstGeom>
        </p:spPr>
      </p:pic>
      <p:pic>
        <p:nvPicPr>
          <p:cNvPr id="7" name="Picture 6">
            <a:extLst>
              <a:ext uri="{FF2B5EF4-FFF2-40B4-BE49-F238E27FC236}">
                <a16:creationId xmlns:a16="http://schemas.microsoft.com/office/drawing/2014/main" id="{C8A04856-9C60-1144-96D7-3A5A3E4846E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67986" y="2763797"/>
            <a:ext cx="4097034" cy="1690972"/>
          </a:xfrm>
          <a:prstGeom prst="rect">
            <a:avLst/>
          </a:prstGeom>
        </p:spPr>
      </p:pic>
      <p:sp>
        <p:nvSpPr>
          <p:cNvPr id="8" name="Text Placeholder 7">
            <a:extLst>
              <a:ext uri="{FF2B5EF4-FFF2-40B4-BE49-F238E27FC236}">
                <a16:creationId xmlns:a16="http://schemas.microsoft.com/office/drawing/2014/main" id="{B36D1D11-F2CE-2844-9B77-C8BA7A835853}"/>
              </a:ext>
            </a:extLst>
          </p:cNvPr>
          <p:cNvSpPr txBox="1">
            <a:spLocks/>
          </p:cNvSpPr>
          <p:nvPr/>
        </p:nvSpPr>
        <p:spPr>
          <a:xfrm>
            <a:off x="7603765" y="1681163"/>
            <a:ext cx="320040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b="0"/>
              <a:t>DataFrame.tail</a:t>
            </a:r>
          </a:p>
        </p:txBody>
      </p:sp>
    </p:spTree>
    <p:extLst>
      <p:ext uri="{BB962C8B-B14F-4D97-AF65-F5344CB8AC3E}">
        <p14:creationId xmlns:p14="http://schemas.microsoft.com/office/powerpoint/2010/main" val="17254060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A6AE-B691-F542-8AE6-3A7314407FA9}"/>
              </a:ext>
            </a:extLst>
          </p:cNvPr>
          <p:cNvSpPr>
            <a:spLocks noGrp="1"/>
          </p:cNvSpPr>
          <p:nvPr>
            <p:ph type="title"/>
          </p:nvPr>
        </p:nvSpPr>
        <p:spPr>
          <a:xfrm>
            <a:off x="588263" y="457200"/>
            <a:ext cx="11018520" cy="553998"/>
          </a:xfrm>
        </p:spPr>
        <p:txBody>
          <a:bodyPr/>
          <a:lstStyle/>
          <a:p>
            <a:r>
              <a:rPr lang="en-US"/>
              <a:t>Dealing with missing data</a:t>
            </a:r>
          </a:p>
        </p:txBody>
      </p:sp>
      <p:sp>
        <p:nvSpPr>
          <p:cNvPr id="3" name="Content Placeholder 2">
            <a:extLst>
              <a:ext uri="{FF2B5EF4-FFF2-40B4-BE49-F238E27FC236}">
                <a16:creationId xmlns:a16="http://schemas.microsoft.com/office/drawing/2014/main" id="{ABF86C63-FCF3-7C46-8271-9CB42DAA6DA5}"/>
              </a:ext>
            </a:extLst>
          </p:cNvPr>
          <p:cNvSpPr>
            <a:spLocks noGrp="1"/>
          </p:cNvSpPr>
          <p:nvPr>
            <p:ph sz="quarter" idx="10"/>
          </p:nvPr>
        </p:nvSpPr>
        <p:spPr>
          <a:xfrm>
            <a:off x="584200" y="1435100"/>
            <a:ext cx="11018838" cy="1465016"/>
          </a:xfrm>
        </p:spPr>
        <p:txBody>
          <a:bodyPr/>
          <a:lstStyle/>
          <a:p>
            <a:r>
              <a:rPr lang="en-US"/>
              <a:t>Python null value: </a:t>
            </a:r>
            <a:r>
              <a:rPr lang="en-US">
                <a:latin typeface="Consolas" panose="020B0609020204030204" pitchFamily="49" charset="0"/>
              </a:rPr>
              <a:t>None</a:t>
            </a:r>
          </a:p>
          <a:p>
            <a:r>
              <a:rPr lang="en-US"/>
              <a:t>NumPy/pandas null value: </a:t>
            </a:r>
            <a:r>
              <a:rPr lang="en-US">
                <a:latin typeface="Consolas" panose="020B0609020204030204" pitchFamily="49" charset="0"/>
              </a:rPr>
              <a:t>NaN</a:t>
            </a:r>
          </a:p>
          <a:p>
            <a:endParaRPr lang="en-US"/>
          </a:p>
        </p:txBody>
      </p:sp>
      <p:pic>
        <p:nvPicPr>
          <p:cNvPr id="5" name="Picture 4">
            <a:extLst>
              <a:ext uri="{FF2B5EF4-FFF2-40B4-BE49-F238E27FC236}">
                <a16:creationId xmlns:a16="http://schemas.microsoft.com/office/drawing/2014/main" id="{144FE281-72B4-5047-96CA-2677EB104C3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9610" y="2342166"/>
            <a:ext cx="7152381" cy="885714"/>
          </a:xfrm>
          <a:prstGeom prst="rect">
            <a:avLst/>
          </a:prstGeom>
        </p:spPr>
      </p:pic>
      <p:pic>
        <p:nvPicPr>
          <p:cNvPr id="6" name="Picture 5">
            <a:extLst>
              <a:ext uri="{FF2B5EF4-FFF2-40B4-BE49-F238E27FC236}">
                <a16:creationId xmlns:a16="http://schemas.microsoft.com/office/drawing/2014/main" id="{B8D78F1C-87C8-DB46-B536-F9A42770222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9610" y="3220397"/>
            <a:ext cx="1666667" cy="3419048"/>
          </a:xfrm>
          <a:prstGeom prst="rect">
            <a:avLst/>
          </a:prstGeom>
        </p:spPr>
      </p:pic>
      <p:pic>
        <p:nvPicPr>
          <p:cNvPr id="7" name="Picture 6">
            <a:extLst>
              <a:ext uri="{FF2B5EF4-FFF2-40B4-BE49-F238E27FC236}">
                <a16:creationId xmlns:a16="http://schemas.microsoft.com/office/drawing/2014/main" id="{A546E44F-0D8C-EB49-9863-D19B7C8127A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56277" y="3224789"/>
            <a:ext cx="2904762" cy="3476190"/>
          </a:xfrm>
          <a:prstGeom prst="rect">
            <a:avLst/>
          </a:prstGeom>
        </p:spPr>
      </p:pic>
      <p:pic>
        <p:nvPicPr>
          <p:cNvPr id="8" name="Picture 7">
            <a:extLst>
              <a:ext uri="{FF2B5EF4-FFF2-40B4-BE49-F238E27FC236}">
                <a16:creationId xmlns:a16="http://schemas.microsoft.com/office/drawing/2014/main" id="{257D76A9-4567-234D-8D4F-632A198F0DF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261039" y="3227879"/>
            <a:ext cx="3020000" cy="2540000"/>
          </a:xfrm>
          <a:prstGeom prst="rect">
            <a:avLst/>
          </a:prstGeom>
        </p:spPr>
      </p:pic>
      <p:pic>
        <p:nvPicPr>
          <p:cNvPr id="9" name="Picture 8">
            <a:extLst>
              <a:ext uri="{FF2B5EF4-FFF2-40B4-BE49-F238E27FC236}">
                <a16:creationId xmlns:a16="http://schemas.microsoft.com/office/drawing/2014/main" id="{60E130B2-1A96-D641-B8B6-B7F434F4028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281039" y="3244147"/>
            <a:ext cx="3057143" cy="3419048"/>
          </a:xfrm>
          <a:prstGeom prst="rect">
            <a:avLst/>
          </a:prstGeom>
        </p:spPr>
      </p:pic>
    </p:spTree>
    <p:extLst>
      <p:ext uri="{BB962C8B-B14F-4D97-AF65-F5344CB8AC3E}">
        <p14:creationId xmlns:p14="http://schemas.microsoft.com/office/powerpoint/2010/main" val="179980197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A6AE-B691-F542-8AE6-3A7314407FA9}"/>
              </a:ext>
            </a:extLst>
          </p:cNvPr>
          <p:cNvSpPr>
            <a:spLocks noGrp="1"/>
          </p:cNvSpPr>
          <p:nvPr>
            <p:ph type="title"/>
          </p:nvPr>
        </p:nvSpPr>
        <p:spPr>
          <a:xfrm>
            <a:off x="588263" y="457200"/>
            <a:ext cx="11018520" cy="553998"/>
          </a:xfrm>
        </p:spPr>
        <p:txBody>
          <a:bodyPr/>
          <a:lstStyle/>
          <a:p>
            <a:r>
              <a:rPr lang="en-US"/>
              <a:t>Removing duplicate data</a:t>
            </a:r>
          </a:p>
        </p:txBody>
      </p:sp>
      <p:sp>
        <p:nvSpPr>
          <p:cNvPr id="3" name="Content Placeholder 2">
            <a:extLst>
              <a:ext uri="{FF2B5EF4-FFF2-40B4-BE49-F238E27FC236}">
                <a16:creationId xmlns:a16="http://schemas.microsoft.com/office/drawing/2014/main" id="{ABF86C63-FCF3-7C46-8271-9CB42DAA6DA5}"/>
              </a:ext>
            </a:extLst>
          </p:cNvPr>
          <p:cNvSpPr>
            <a:spLocks noGrp="1"/>
          </p:cNvSpPr>
          <p:nvPr>
            <p:ph sz="quarter" idx="10"/>
          </p:nvPr>
        </p:nvSpPr>
        <p:spPr>
          <a:xfrm>
            <a:off x="584200" y="1435100"/>
            <a:ext cx="11018838" cy="1465016"/>
          </a:xfrm>
        </p:spPr>
        <p:txBody>
          <a:bodyPr/>
          <a:lstStyle/>
          <a:p>
            <a:r>
              <a:rPr lang="en-US"/>
              <a:t>Identifying duplicates</a:t>
            </a:r>
          </a:p>
          <a:p>
            <a:r>
              <a:rPr lang="en-US"/>
              <a:t>Dropping duplicates</a:t>
            </a:r>
          </a:p>
          <a:p>
            <a:pPr marL="0" indent="0">
              <a:buNone/>
            </a:pPr>
            <a:endParaRPr lang="en-US"/>
          </a:p>
        </p:txBody>
      </p:sp>
      <p:pic>
        <p:nvPicPr>
          <p:cNvPr id="10" name="Picture 9">
            <a:extLst>
              <a:ext uri="{FF2B5EF4-FFF2-40B4-BE49-F238E27FC236}">
                <a16:creationId xmlns:a16="http://schemas.microsoft.com/office/drawing/2014/main" id="{8C19F806-6AEE-AA42-A54C-F54B44D7CB9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476" y="2597343"/>
            <a:ext cx="3291429" cy="3100952"/>
          </a:xfrm>
          <a:prstGeom prst="rect">
            <a:avLst/>
          </a:prstGeom>
        </p:spPr>
      </p:pic>
      <p:pic>
        <p:nvPicPr>
          <p:cNvPr id="11" name="Picture 10">
            <a:extLst>
              <a:ext uri="{FF2B5EF4-FFF2-40B4-BE49-F238E27FC236}">
                <a16:creationId xmlns:a16="http://schemas.microsoft.com/office/drawing/2014/main" id="{D7353D23-0018-544E-96BF-52BCCEF1209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45485" y="2597343"/>
            <a:ext cx="3291429" cy="2262857"/>
          </a:xfrm>
          <a:prstGeom prst="rect">
            <a:avLst/>
          </a:prstGeom>
        </p:spPr>
      </p:pic>
      <p:pic>
        <p:nvPicPr>
          <p:cNvPr id="12" name="Picture 11">
            <a:extLst>
              <a:ext uri="{FF2B5EF4-FFF2-40B4-BE49-F238E27FC236}">
                <a16:creationId xmlns:a16="http://schemas.microsoft.com/office/drawing/2014/main" id="{53326367-EEF8-3E4B-9B5A-C74BCEA33D6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49494" y="2597343"/>
            <a:ext cx="3314286" cy="2293334"/>
          </a:xfrm>
          <a:prstGeom prst="rect">
            <a:avLst/>
          </a:prstGeom>
        </p:spPr>
      </p:pic>
    </p:spTree>
    <p:extLst>
      <p:ext uri="{BB962C8B-B14F-4D97-AF65-F5344CB8AC3E}">
        <p14:creationId xmlns:p14="http://schemas.microsoft.com/office/powerpoint/2010/main" val="22271914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Agenda</a:t>
            </a:r>
          </a:p>
        </p:txBody>
      </p:sp>
      <p:graphicFrame>
        <p:nvGraphicFramePr>
          <p:cNvPr id="7" name="Table 6">
            <a:extLst>
              <a:ext uri="{FF2B5EF4-FFF2-40B4-BE49-F238E27FC236}">
                <a16:creationId xmlns:a16="http://schemas.microsoft.com/office/drawing/2014/main" id="{2F3428CD-5A84-4254-AFF0-43ED61FA1CD8}"/>
              </a:ext>
            </a:extLst>
          </p:cNvPr>
          <p:cNvGraphicFramePr>
            <a:graphicFrameLocks noGrp="1"/>
          </p:cNvGraphicFramePr>
          <p:nvPr>
            <p:extLst/>
          </p:nvPr>
        </p:nvGraphicFramePr>
        <p:xfrm>
          <a:off x="588263" y="1232258"/>
          <a:ext cx="9304786" cy="4178616"/>
        </p:xfrm>
        <a:graphic>
          <a:graphicData uri="http://schemas.openxmlformats.org/drawingml/2006/table">
            <a:tbl>
              <a:tblPr/>
              <a:tblGrid>
                <a:gridCol w="411798">
                  <a:extLst>
                    <a:ext uri="{9D8B030D-6E8A-4147-A177-3AD203B41FA5}">
                      <a16:colId xmlns:a16="http://schemas.microsoft.com/office/drawing/2014/main" val="3651171279"/>
                    </a:ext>
                  </a:extLst>
                </a:gridCol>
                <a:gridCol w="8892988">
                  <a:extLst>
                    <a:ext uri="{9D8B030D-6E8A-4147-A177-3AD203B41FA5}">
                      <a16:colId xmlns:a16="http://schemas.microsoft.com/office/drawing/2014/main" val="1805750929"/>
                    </a:ext>
                  </a:extLst>
                </a:gridCol>
              </a:tblGrid>
              <a:tr h="641032">
                <a:tc>
                  <a:txBody>
                    <a:bodyPr/>
                    <a:lstStyle/>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Introduction to Data Science</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83007522"/>
                  </a:ext>
                </a:extLst>
              </a:tr>
              <a:tr h="641032">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Python basics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52293433"/>
                  </a:ext>
                </a:extLst>
              </a:tr>
              <a:tr h="641032">
                <a:tc>
                  <a:txBody>
                    <a:bodyPr/>
                    <a:lstStyle/>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NumPy: Your Local Data Friend</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056910910"/>
                  </a:ext>
                </a:extLst>
              </a:tr>
              <a:tr h="641032">
                <a:tc>
                  <a:txBody>
                    <a:bodyPr/>
                    <a:lstStyle/>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Pandas are more than bears: </a:t>
                      </a:r>
                    </a:p>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How to import, clean, and store data</a:t>
                      </a:r>
                    </a:p>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26815442"/>
                  </a:ext>
                </a:extLst>
              </a:tr>
              <a:tr h="641032">
                <a:tc>
                  <a:txBody>
                    <a:bodyPr/>
                    <a:lstStyle/>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Data Science 101: Getting your Data Ready</a:t>
                      </a:r>
                    </a:p>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460065548"/>
                  </a:ext>
                </a:extLst>
              </a:tr>
              <a:tr h="641032">
                <a:tc>
                  <a:txBody>
                    <a:bodyPr/>
                    <a:lstStyle/>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Wrap Up and Next Steps</a:t>
                      </a:r>
                    </a:p>
                    <a:p>
                      <a:pPr marL="0" marR="0" lvl="0" indent="0" algn="l" defTabSz="932742" rtl="0" eaLnBrk="1" fontAlgn="t" latinLnBrk="0" hangingPunct="1">
                        <a:lnSpc>
                          <a:spcPct val="100000"/>
                        </a:lnSpc>
                        <a:spcBef>
                          <a:spcPts val="0"/>
                        </a:spcBef>
                        <a:spcAft>
                          <a:spcPts val="0"/>
                        </a:spcAft>
                        <a:buClrTx/>
                        <a:buSzTx/>
                        <a:buFontTx/>
                        <a:buNone/>
                        <a:tabLst/>
                        <a:defRPr/>
                      </a:pPr>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766619942"/>
                  </a:ext>
                </a:extLst>
              </a:tr>
            </a:tbl>
          </a:graphicData>
        </a:graphic>
      </p:graphicFrame>
    </p:spTree>
    <p:extLst>
      <p:ext uri="{BB962C8B-B14F-4D97-AF65-F5344CB8AC3E}">
        <p14:creationId xmlns:p14="http://schemas.microsoft.com/office/powerpoint/2010/main" val="30831241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A6AE-B691-F542-8AE6-3A7314407FA9}"/>
              </a:ext>
            </a:extLst>
          </p:cNvPr>
          <p:cNvSpPr>
            <a:spLocks noGrp="1"/>
          </p:cNvSpPr>
          <p:nvPr>
            <p:ph type="title"/>
          </p:nvPr>
        </p:nvSpPr>
        <p:spPr>
          <a:xfrm>
            <a:off x="588263" y="457200"/>
            <a:ext cx="11018520" cy="553998"/>
          </a:xfrm>
        </p:spPr>
        <p:txBody>
          <a:bodyPr/>
          <a:lstStyle/>
          <a:p>
            <a:r>
              <a:rPr lang="en-US"/>
              <a:t>Combining datasets</a:t>
            </a:r>
          </a:p>
        </p:txBody>
      </p:sp>
      <p:sp>
        <p:nvSpPr>
          <p:cNvPr id="3" name="Content Placeholder 2">
            <a:extLst>
              <a:ext uri="{FF2B5EF4-FFF2-40B4-BE49-F238E27FC236}">
                <a16:creationId xmlns:a16="http://schemas.microsoft.com/office/drawing/2014/main" id="{ABF86C63-FCF3-7C46-8271-9CB42DAA6DA5}"/>
              </a:ext>
            </a:extLst>
          </p:cNvPr>
          <p:cNvSpPr>
            <a:spLocks noGrp="1"/>
          </p:cNvSpPr>
          <p:nvPr>
            <p:ph sz="quarter" idx="10"/>
          </p:nvPr>
        </p:nvSpPr>
        <p:spPr>
          <a:xfrm>
            <a:off x="584200" y="1435100"/>
            <a:ext cx="11018838" cy="4419671"/>
          </a:xfrm>
        </p:spPr>
        <p:txBody>
          <a:bodyPr/>
          <a:lstStyle/>
          <a:p>
            <a:r>
              <a:rPr lang="en-US"/>
              <a:t>Categories of joins:</a:t>
            </a:r>
          </a:p>
          <a:p>
            <a:pPr lvl="1"/>
            <a:r>
              <a:rPr lang="en-US" i="1"/>
              <a:t>one-to-one</a:t>
            </a:r>
            <a:r>
              <a:rPr lang="en-US"/>
              <a:t>, </a:t>
            </a:r>
            <a:r>
              <a:rPr lang="en-US" i="1"/>
              <a:t>many-to-one</a:t>
            </a:r>
            <a:r>
              <a:rPr lang="en-US"/>
              <a:t>, and </a:t>
            </a:r>
            <a:r>
              <a:rPr lang="en-US" i="1"/>
              <a:t>many-to-many</a:t>
            </a:r>
            <a:endParaRPr lang="en-US"/>
          </a:p>
          <a:p>
            <a:endParaRPr lang="en-US"/>
          </a:p>
          <a:p>
            <a:r>
              <a:rPr lang="en-US"/>
              <a:t>Concatenation in NumPy:</a:t>
            </a:r>
          </a:p>
          <a:p>
            <a:endParaRPr lang="en-US"/>
          </a:p>
          <a:p>
            <a:r>
              <a:rPr lang="en-US"/>
              <a:t>Concatenation in pandas:</a:t>
            </a:r>
          </a:p>
          <a:p>
            <a:endParaRPr lang="en-US"/>
          </a:p>
          <a:p>
            <a:r>
              <a:rPr lang="en-US"/>
              <a:t>Concatenation with joins:</a:t>
            </a:r>
          </a:p>
          <a:p>
            <a:pPr marL="0" indent="0">
              <a:buNone/>
            </a:pPr>
            <a:endParaRPr lang="en-US"/>
          </a:p>
        </p:txBody>
      </p:sp>
      <p:pic>
        <p:nvPicPr>
          <p:cNvPr id="7" name="Picture 6">
            <a:extLst>
              <a:ext uri="{FF2B5EF4-FFF2-40B4-BE49-F238E27FC236}">
                <a16:creationId xmlns:a16="http://schemas.microsoft.com/office/drawing/2014/main" id="{375E3407-29CD-444C-951A-7CF4819DB5DA}"/>
              </a:ext>
            </a:extLst>
          </p:cNvPr>
          <p:cNvPicPr>
            <a:picLocks noChangeAspect="1"/>
          </p:cNvPicPr>
          <p:nvPr/>
        </p:nvPicPr>
        <p:blipFill>
          <a:blip r:embed="rId3"/>
          <a:srcRect/>
          <a:stretch/>
        </p:blipFill>
        <p:spPr>
          <a:xfrm>
            <a:off x="3845986" y="1456266"/>
            <a:ext cx="3699181" cy="510232"/>
          </a:xfrm>
          <a:prstGeom prst="rect">
            <a:avLst/>
          </a:prstGeom>
        </p:spPr>
      </p:pic>
      <p:pic>
        <p:nvPicPr>
          <p:cNvPr id="8" name="Picture 7">
            <a:extLst>
              <a:ext uri="{FF2B5EF4-FFF2-40B4-BE49-F238E27FC236}">
                <a16:creationId xmlns:a16="http://schemas.microsoft.com/office/drawing/2014/main" id="{8469F43A-085D-D048-8FE4-7BABFA230AAC}"/>
              </a:ext>
            </a:extLst>
          </p:cNvPr>
          <p:cNvPicPr>
            <a:picLocks noChangeAspect="1"/>
          </p:cNvPicPr>
          <p:nvPr/>
        </p:nvPicPr>
        <p:blipFill>
          <a:blip r:embed="rId4"/>
          <a:srcRect/>
          <a:stretch/>
        </p:blipFill>
        <p:spPr>
          <a:xfrm>
            <a:off x="4805483" y="2798601"/>
            <a:ext cx="4092637" cy="644510"/>
          </a:xfrm>
          <a:prstGeom prst="rect">
            <a:avLst/>
          </a:prstGeom>
        </p:spPr>
      </p:pic>
      <p:pic>
        <p:nvPicPr>
          <p:cNvPr id="9" name="Picture 8">
            <a:extLst>
              <a:ext uri="{FF2B5EF4-FFF2-40B4-BE49-F238E27FC236}">
                <a16:creationId xmlns:a16="http://schemas.microsoft.com/office/drawing/2014/main" id="{05627CE6-A87B-244E-9D50-BC06AB736A27}"/>
              </a:ext>
            </a:extLst>
          </p:cNvPr>
          <p:cNvPicPr>
            <a:picLocks noChangeAspect="1"/>
          </p:cNvPicPr>
          <p:nvPr/>
        </p:nvPicPr>
        <p:blipFill>
          <a:blip r:embed="rId5"/>
          <a:srcRect/>
          <a:stretch/>
        </p:blipFill>
        <p:spPr>
          <a:xfrm>
            <a:off x="4804674" y="3813251"/>
            <a:ext cx="4244586" cy="668439"/>
          </a:xfrm>
          <a:prstGeom prst="rect">
            <a:avLst/>
          </a:prstGeom>
        </p:spPr>
      </p:pic>
      <p:pic>
        <p:nvPicPr>
          <p:cNvPr id="13" name="Picture 12">
            <a:extLst>
              <a:ext uri="{FF2B5EF4-FFF2-40B4-BE49-F238E27FC236}">
                <a16:creationId xmlns:a16="http://schemas.microsoft.com/office/drawing/2014/main" id="{B4E1412E-2514-1147-ACBF-73371229B6FD}"/>
              </a:ext>
            </a:extLst>
          </p:cNvPr>
          <p:cNvPicPr>
            <a:picLocks noChangeAspect="1"/>
          </p:cNvPicPr>
          <p:nvPr/>
        </p:nvPicPr>
        <p:blipFill>
          <a:blip r:embed="rId6"/>
          <a:srcRect/>
          <a:stretch/>
        </p:blipFill>
        <p:spPr>
          <a:xfrm>
            <a:off x="4808059" y="4865511"/>
            <a:ext cx="5393491" cy="506571"/>
          </a:xfrm>
          <a:prstGeom prst="rect">
            <a:avLst/>
          </a:prstGeom>
        </p:spPr>
      </p:pic>
    </p:spTree>
    <p:extLst>
      <p:ext uri="{BB962C8B-B14F-4D97-AF65-F5344CB8AC3E}">
        <p14:creationId xmlns:p14="http://schemas.microsoft.com/office/powerpoint/2010/main" val="20151222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FB43-52CC-1D49-9FD1-F4B2974D1575}"/>
              </a:ext>
            </a:extLst>
          </p:cNvPr>
          <p:cNvSpPr>
            <a:spLocks noGrp="1"/>
          </p:cNvSpPr>
          <p:nvPr>
            <p:ph type="title"/>
          </p:nvPr>
        </p:nvSpPr>
        <p:spPr>
          <a:xfrm>
            <a:off x="588263" y="457200"/>
            <a:ext cx="11018520" cy="553998"/>
          </a:xfrm>
        </p:spPr>
        <p:txBody>
          <a:bodyPr/>
          <a:lstStyle/>
          <a:p>
            <a:r>
              <a:rPr lang="en-US"/>
              <a:t>Exploratory statistics and visualization</a:t>
            </a:r>
          </a:p>
        </p:txBody>
      </p:sp>
      <p:pic>
        <p:nvPicPr>
          <p:cNvPr id="4" name="Picture 3">
            <a:extLst>
              <a:ext uri="{FF2B5EF4-FFF2-40B4-BE49-F238E27FC236}">
                <a16:creationId xmlns:a16="http://schemas.microsoft.com/office/drawing/2014/main" id="{0E893F9A-4371-B240-86A4-1C0D91F19A92}"/>
              </a:ext>
            </a:extLst>
          </p:cNvPr>
          <p:cNvPicPr>
            <a:picLocks noChangeAspect="1"/>
          </p:cNvPicPr>
          <p:nvPr/>
        </p:nvPicPr>
        <p:blipFill>
          <a:blip r:embed="rId3"/>
          <a:srcRect/>
          <a:stretch/>
        </p:blipFill>
        <p:spPr>
          <a:xfrm>
            <a:off x="7961244" y="2612810"/>
            <a:ext cx="1706388" cy="97507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6588" y="1132849"/>
            <a:ext cx="6937380" cy="238188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961244" y="3587888"/>
            <a:ext cx="2765736" cy="97840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6588" y="3587888"/>
            <a:ext cx="7178465" cy="3158736"/>
          </a:xfrm>
          <a:prstGeom prst="rect">
            <a:avLst/>
          </a:prstGeom>
        </p:spPr>
      </p:pic>
    </p:spTree>
    <p:extLst>
      <p:ext uri="{BB962C8B-B14F-4D97-AF65-F5344CB8AC3E}">
        <p14:creationId xmlns:p14="http://schemas.microsoft.com/office/powerpoint/2010/main" val="40870370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A699-D2E7-2441-A624-20E71B7A0D76}"/>
              </a:ext>
            </a:extLst>
          </p:cNvPr>
          <p:cNvSpPr>
            <a:spLocks noGrp="1"/>
          </p:cNvSpPr>
          <p:nvPr>
            <p:ph type="title"/>
          </p:nvPr>
        </p:nvSpPr>
        <p:spPr/>
        <p:txBody>
          <a:bodyPr/>
          <a:lstStyle/>
          <a:p>
            <a:r>
              <a:rPr lang="en-US" dirty="0"/>
              <a:t>Let’s begin by cloning our workshop Notebook</a:t>
            </a:r>
          </a:p>
        </p:txBody>
      </p:sp>
      <p:sp>
        <p:nvSpPr>
          <p:cNvPr id="6" name="Rectangle 5">
            <a:extLst>
              <a:ext uri="{FF2B5EF4-FFF2-40B4-BE49-F238E27FC236}">
                <a16:creationId xmlns:a16="http://schemas.microsoft.com/office/drawing/2014/main" id="{5115E500-9F0D-6542-9DBB-355AE2E735CB}"/>
              </a:ext>
            </a:extLst>
          </p:cNvPr>
          <p:cNvSpPr/>
          <p:nvPr/>
        </p:nvSpPr>
        <p:spPr>
          <a:xfrm>
            <a:off x="588263" y="1572768"/>
            <a:ext cx="8555737" cy="4166525"/>
          </a:xfrm>
          <a:prstGeom prst="rect">
            <a:avLst/>
          </a:prstGeom>
        </p:spPr>
        <p:txBody>
          <a:bodyPr wrap="square">
            <a:spAutoFit/>
          </a:bodyPr>
          <a:lstStyle/>
          <a:p>
            <a:r>
              <a:rPr lang="en-US" dirty="0"/>
              <a:t>VSC:</a:t>
            </a:r>
          </a:p>
          <a:p>
            <a:r>
              <a:rPr lang="en-US" dirty="0"/>
              <a:t>https://</a:t>
            </a:r>
            <a:r>
              <a:rPr lang="en-US" dirty="0" err="1"/>
              <a:t>code.visualstudio.com</a:t>
            </a:r>
            <a:r>
              <a:rPr lang="en-US" dirty="0"/>
              <a:t>/</a:t>
            </a:r>
          </a:p>
          <a:p>
            <a:endParaRPr lang="en-US" dirty="0"/>
          </a:p>
          <a:p>
            <a:r>
              <a:rPr lang="en-US" dirty="0"/>
              <a:t>Notebook:</a:t>
            </a:r>
          </a:p>
          <a:p>
            <a:r>
              <a:rPr lang="en-US" dirty="0">
                <a:hlinkClick r:id="rId3"/>
              </a:rPr>
              <a:t>https://github.com/daniel-dc-cd/data_science/tree/master/projects/data_science_intro</a:t>
            </a:r>
            <a:endParaRPr lang="en-US" dirty="0"/>
          </a:p>
          <a:p>
            <a:endParaRPr lang="en-US" b="0" dirty="0">
              <a:effectLst/>
            </a:endParaRPr>
          </a:p>
          <a:p>
            <a:endParaRPr lang="en-US" dirty="0"/>
          </a:p>
          <a:p>
            <a:r>
              <a:rPr lang="en-US" b="0" dirty="0">
                <a:effectLst/>
              </a:rPr>
              <a:t>You will </a:t>
            </a:r>
            <a:r>
              <a:rPr lang="en-US" dirty="0"/>
              <a:t>need:</a:t>
            </a:r>
            <a:endParaRPr lang="en-US" b="0" dirty="0">
              <a:effectLst/>
            </a:endParaRPr>
          </a:p>
          <a:p>
            <a:r>
              <a:rPr lang="en-US" dirty="0">
                <a:hlinkClick r:id="rId4"/>
              </a:rPr>
              <a:t>https://www.python.org/downloads/</a:t>
            </a:r>
            <a:endParaRPr lang="en-US" dirty="0"/>
          </a:p>
          <a:p>
            <a:r>
              <a:rPr lang="en-US" dirty="0">
                <a:hlinkClick r:id="rId5"/>
              </a:rPr>
              <a:t>https://jupyter.org/install.html</a:t>
            </a:r>
            <a:endParaRPr lang="en-US" dirty="0"/>
          </a:p>
          <a:p>
            <a:endParaRPr lang="en-US" b="0" dirty="0">
              <a:effectLst/>
            </a:endParaRPr>
          </a:p>
          <a:p>
            <a:endParaRPr lang="en-US" dirty="0"/>
          </a:p>
          <a:p>
            <a:r>
              <a:rPr lang="en-US" b="0" dirty="0">
                <a:effectLst/>
              </a:rPr>
              <a:t>You are also going to need some dependencies. When you run </a:t>
            </a:r>
            <a:r>
              <a:rPr lang="en-US" b="0" dirty="0" err="1">
                <a:effectLst/>
              </a:rPr>
              <a:t>jupyter</a:t>
            </a:r>
            <a:r>
              <a:rPr lang="en-US" b="0" dirty="0">
                <a:effectLst/>
              </a:rPr>
              <a:t>, and you get an error, note it </a:t>
            </a:r>
            <a:r>
              <a:rPr lang="en-US" b="0">
                <a:effectLst/>
              </a:rPr>
              <a:t>and troubleshoot it.</a:t>
            </a:r>
          </a:p>
          <a:p>
            <a:endParaRPr lang="en-US" b="0" dirty="0">
              <a:effectLst/>
            </a:endParaRPr>
          </a:p>
        </p:txBody>
      </p:sp>
    </p:spTree>
    <p:extLst>
      <p:ext uri="{BB962C8B-B14F-4D97-AF65-F5344CB8AC3E}">
        <p14:creationId xmlns:p14="http://schemas.microsoft.com/office/powerpoint/2010/main" val="30812691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basics</a:t>
            </a:r>
          </a:p>
        </p:txBody>
      </p:sp>
      <p:sp>
        <p:nvSpPr>
          <p:cNvPr id="5" name="Text Placeholder 4"/>
          <p:cNvSpPr>
            <a:spLocks noGrp="1"/>
          </p:cNvSpPr>
          <p:nvPr>
            <p:ph type="body" sz="quarter" idx="12"/>
          </p:nvPr>
        </p:nvSpPr>
        <p:spPr/>
        <p:txBody>
          <a:bodyPr/>
          <a:lstStyle/>
          <a:p>
            <a:r>
              <a:rPr lang="en-US" dirty="0"/>
              <a:t>Section 1</a:t>
            </a:r>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Section 1 overview</a:t>
            </a:r>
          </a:p>
        </p:txBody>
      </p:sp>
      <p:sp>
        <p:nvSpPr>
          <p:cNvPr id="6" name="Text Placeholder 5"/>
          <p:cNvSpPr>
            <a:spLocks noGrp="1"/>
          </p:cNvSpPr>
          <p:nvPr>
            <p:ph sz="quarter" idx="10"/>
          </p:nvPr>
        </p:nvSpPr>
        <p:spPr>
          <a:xfrm>
            <a:off x="584200" y="1435100"/>
            <a:ext cx="11018838" cy="4087273"/>
          </a:xfrm>
        </p:spPr>
        <p:txBody>
          <a:bodyPr/>
          <a:lstStyle/>
          <a:p>
            <a:pPr marL="0" indent="0">
              <a:buNone/>
            </a:pPr>
            <a:r>
              <a:rPr lang="en-US" b="1" dirty="0"/>
              <a:t>What you will know by the end of section 1</a:t>
            </a:r>
          </a:p>
          <a:p>
            <a:r>
              <a:rPr lang="en-US" sz="2400" dirty="0"/>
              <a:t>Arithmetic and numeric types in Python</a:t>
            </a:r>
          </a:p>
          <a:p>
            <a:r>
              <a:rPr lang="en-US" sz="2400" dirty="0"/>
              <a:t>Strings, strings, and more strings</a:t>
            </a:r>
          </a:p>
          <a:p>
            <a:r>
              <a:rPr lang="en-US" sz="2400" dirty="0"/>
              <a:t>Other data types</a:t>
            </a:r>
          </a:p>
          <a:p>
            <a:pPr lvl="1"/>
            <a:r>
              <a:rPr lang="en-US" sz="1800" dirty="0"/>
              <a:t>Lists</a:t>
            </a:r>
          </a:p>
          <a:p>
            <a:pPr lvl="1"/>
            <a:r>
              <a:rPr lang="en-US" sz="1800" dirty="0"/>
              <a:t>Tuples</a:t>
            </a:r>
          </a:p>
          <a:p>
            <a:pPr lvl="1"/>
            <a:r>
              <a:rPr lang="en-US" sz="1800" dirty="0"/>
              <a:t>Dictionaries</a:t>
            </a:r>
          </a:p>
          <a:p>
            <a:r>
              <a:rPr lang="en-US" sz="2400" dirty="0"/>
              <a:t>Membership testing</a:t>
            </a:r>
          </a:p>
          <a:p>
            <a:r>
              <a:rPr lang="en-US" sz="2400" dirty="0"/>
              <a:t>List comprehensions</a:t>
            </a:r>
          </a:p>
          <a:p>
            <a:r>
              <a:rPr lang="en-US" sz="2400" dirty="0"/>
              <a:t>Importing modules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Section 1 overview</a:t>
            </a:r>
          </a:p>
        </p:txBody>
      </p:sp>
      <p:sp>
        <p:nvSpPr>
          <p:cNvPr id="6" name="Text Placeholder 5"/>
          <p:cNvSpPr>
            <a:spLocks noGrp="1"/>
          </p:cNvSpPr>
          <p:nvPr>
            <p:ph sz="quarter" idx="10"/>
          </p:nvPr>
        </p:nvSpPr>
        <p:spPr>
          <a:xfrm>
            <a:off x="584200" y="1435100"/>
            <a:ext cx="5828792" cy="1760482"/>
          </a:xfrm>
        </p:spPr>
        <p:txBody>
          <a:bodyPr/>
          <a:lstStyle/>
          <a:p>
            <a:pPr marL="0" indent="0">
              <a:buNone/>
            </a:pPr>
            <a:r>
              <a:rPr lang="en-US" b="1"/>
              <a:t>Why Python for data science?</a:t>
            </a:r>
          </a:p>
          <a:p>
            <a:r>
              <a:rPr lang="en-US" sz="2400"/>
              <a:t>Easy to learn</a:t>
            </a:r>
          </a:p>
          <a:p>
            <a:r>
              <a:rPr lang="en-US" sz="2400"/>
              <a:t>Flexible</a:t>
            </a:r>
          </a:p>
          <a:p>
            <a:r>
              <a:rPr lang="en-US" sz="2400"/>
              <a:t>Powerful libraries</a:t>
            </a:r>
          </a:p>
        </p:txBody>
      </p:sp>
      <p:pic>
        <p:nvPicPr>
          <p:cNvPr id="8" name="Picture 7">
            <a:extLst>
              <a:ext uri="{FF2B5EF4-FFF2-40B4-BE49-F238E27FC236}">
                <a16:creationId xmlns:a16="http://schemas.microsoft.com/office/drawing/2014/main" id="{C35FCFF1-39EA-ED4F-BF04-23DFE7C6314E}"/>
              </a:ext>
            </a:extLst>
          </p:cNvPr>
          <p:cNvPicPr>
            <a:picLocks noChangeAspect="1"/>
          </p:cNvPicPr>
          <p:nvPr/>
        </p:nvPicPr>
        <p:blipFill>
          <a:blip r:embed="rId3"/>
          <a:stretch>
            <a:fillRect/>
          </a:stretch>
        </p:blipFill>
        <p:spPr>
          <a:xfrm>
            <a:off x="5120341" y="3462617"/>
            <a:ext cx="2574365" cy="2796293"/>
          </a:xfrm>
          <a:prstGeom prst="rect">
            <a:avLst/>
          </a:prstGeom>
        </p:spPr>
      </p:pic>
      <p:sp>
        <p:nvSpPr>
          <p:cNvPr id="7" name="Rectangle 6"/>
          <p:cNvSpPr/>
          <p:nvPr/>
        </p:nvSpPr>
        <p:spPr>
          <a:xfrm>
            <a:off x="2702859" y="3881843"/>
            <a:ext cx="7409329" cy="1938992"/>
          </a:xfrm>
          <a:prstGeom prst="rect">
            <a:avLst/>
          </a:prstGeom>
        </p:spPr>
        <p:txBody>
          <a:bodyPr wrap="square">
            <a:spAutoFit/>
          </a:bodyPr>
          <a:lstStyle/>
          <a:p>
            <a:pPr algn="ctr" fontAlgn="base"/>
            <a:r>
              <a:rPr lang="en-US" sz="2400" b="1">
                <a:solidFill>
                  <a:schemeClr val="accent1"/>
                </a:solidFill>
                <a:latin typeface="Segoe UI" panose="020B0502040204020203" pitchFamily="34" charset="0"/>
              </a:rPr>
              <a:t>Leading social network, video streaming, and search engine companies built some of their core technologies using Python.</a:t>
            </a:r>
            <a:br>
              <a:rPr lang="en-US" sz="2400" b="1">
                <a:solidFill>
                  <a:schemeClr val="accent1"/>
                </a:solidFill>
                <a:latin typeface="Segoe UI" panose="020B0502040204020203" pitchFamily="34" charset="0"/>
              </a:rPr>
            </a:br>
            <a:br>
              <a:rPr lang="en-US" sz="2400" b="1">
                <a:solidFill>
                  <a:schemeClr val="accent1"/>
                </a:solidFill>
                <a:latin typeface="Segoe UI" panose="020B0502040204020203" pitchFamily="34" charset="0"/>
              </a:rPr>
            </a:br>
            <a:r>
              <a:rPr lang="en-US" sz="2400" b="1">
                <a:solidFill>
                  <a:schemeClr val="accent1"/>
                </a:solidFill>
                <a:latin typeface="Segoe UI" panose="020B0502040204020203" pitchFamily="34" charset="0"/>
              </a:rPr>
              <a:t>They also use Python for data science.</a:t>
            </a:r>
          </a:p>
        </p:txBody>
      </p:sp>
    </p:spTree>
    <p:extLst>
      <p:ext uri="{BB962C8B-B14F-4D97-AF65-F5344CB8AC3E}">
        <p14:creationId xmlns:p14="http://schemas.microsoft.com/office/powerpoint/2010/main" val="3234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purl.org/dc/elements/1.1/"/>
    <ds:schemaRef ds:uri="http://purl.org/dc/dcmitype/"/>
    <ds:schemaRef ds:uri="http://www.w3.org/XML/1998/namespace"/>
    <ds:schemaRef ds:uri="b41299b6-b4f0-41d3-8455-1789a5666ecf"/>
    <ds:schemaRef ds:uri="http://purl.org/dc/terms/"/>
    <ds:schemaRef ds:uri="http://schemas.microsoft.com/office/infopath/2007/PartnerControls"/>
    <ds:schemaRef ds:uri="http://schemas.openxmlformats.org/package/2006/metadata/core-properties"/>
    <ds:schemaRef ds:uri="c26d0aff-874e-40ca-b96b-bf2bfd28871b"/>
  </ds:schemaRefs>
</ds:datastoreItem>
</file>

<file path=customXml/itemProps2.xml><?xml version="1.0" encoding="utf-8"?>
<ds:datastoreItem xmlns:ds="http://schemas.openxmlformats.org/officeDocument/2006/customXml" ds:itemID="{EB60195D-861A-4F99-B13E-D99EBFEC4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22838</TotalTime>
  <Words>6980</Words>
  <Application>Microsoft Macintosh PowerPoint</Application>
  <PresentationFormat>Widescreen</PresentationFormat>
  <Paragraphs>610</Paragraphs>
  <Slides>51</Slides>
  <Notes>49</Notes>
  <HiddenSlides>5</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51</vt:i4>
      </vt:variant>
    </vt:vector>
  </HeadingPairs>
  <TitlesOfParts>
    <vt:vector size="64" baseType="lpstr">
      <vt:lpstr>Arial</vt:lpstr>
      <vt:lpstr>Calibri</vt:lpstr>
      <vt:lpstr>Calibri Light</vt:lpstr>
      <vt:lpstr>Cambria</vt:lpstr>
      <vt:lpstr>Consolas</vt:lpstr>
      <vt:lpstr>Segoe UI</vt:lpstr>
      <vt:lpstr>Segoe UI Light</vt:lpstr>
      <vt:lpstr>Segoe UI Semibold</vt:lpstr>
      <vt:lpstr>Times New Roman</vt:lpstr>
      <vt:lpstr>Wingdings</vt:lpstr>
      <vt:lpstr>White Template</vt:lpstr>
      <vt:lpstr>Black Template</vt:lpstr>
      <vt:lpstr>Custom Design</vt:lpstr>
      <vt:lpstr>Intro to Python for DS  Saudi Digital Academy 2K20 Riyadh, Saudi Arabia  Online </vt:lpstr>
      <vt:lpstr>Schedule</vt:lpstr>
      <vt:lpstr>Notes on Learning how to Learn</vt:lpstr>
      <vt:lpstr>Data Science Process </vt:lpstr>
      <vt:lpstr>Activity Agenda</vt:lpstr>
      <vt:lpstr>Let’s begin by cloning our workshop Notebook</vt:lpstr>
      <vt:lpstr>Python basics</vt:lpstr>
      <vt:lpstr>Section 1 overview</vt:lpstr>
      <vt:lpstr>Section 1 overview</vt:lpstr>
      <vt:lpstr>Operators, Variables and Expressions</vt:lpstr>
      <vt:lpstr>Strings</vt:lpstr>
      <vt:lpstr>Strings (continued)  </vt:lpstr>
      <vt:lpstr>Other data types</vt:lpstr>
      <vt:lpstr>Membership testing</vt:lpstr>
      <vt:lpstr>List comprehensions</vt:lpstr>
      <vt:lpstr>Importing modules</vt:lpstr>
      <vt:lpstr>Intro to NumPy</vt:lpstr>
      <vt:lpstr>Section 2 overview</vt:lpstr>
      <vt:lpstr>Section 2 overview</vt:lpstr>
      <vt:lpstr>IPython and built-in help</vt:lpstr>
      <vt:lpstr>NumPy arrays</vt:lpstr>
      <vt:lpstr>Working with NumPy arrays: array attributes</vt:lpstr>
      <vt:lpstr>Working with NumPy arrays: indexing</vt:lpstr>
      <vt:lpstr>Working with NumPy arrays: slicing arrays</vt:lpstr>
      <vt:lpstr>Working with NumPy arrays: reshaping</vt:lpstr>
      <vt:lpstr>Working with NumPy arrays: joining and splitting</vt:lpstr>
      <vt:lpstr>Working with NumPy arrays: fancy indexing</vt:lpstr>
      <vt:lpstr>Working with NumPy arrays: sorting</vt:lpstr>
      <vt:lpstr>NumPy universal functions (ufuncs)</vt:lpstr>
      <vt:lpstr>Aggregations</vt:lpstr>
      <vt:lpstr>Multidimensional aggregations</vt:lpstr>
      <vt:lpstr>Broadcasting</vt:lpstr>
      <vt:lpstr>Comparison operators as ufuncs</vt:lpstr>
      <vt:lpstr>Intro to pandas</vt:lpstr>
      <vt:lpstr>Section 3 overview</vt:lpstr>
      <vt:lpstr>Section 3 overview</vt:lpstr>
      <vt:lpstr>Fundamental pandas data structures: Series</vt:lpstr>
      <vt:lpstr>Pandas data structures: DataFrames </vt:lpstr>
      <vt:lpstr>Pandas data structures: DataFrames  </vt:lpstr>
      <vt:lpstr>Manipulating data in pandas: index objects</vt:lpstr>
      <vt:lpstr>Manipulating data: data selection in Series</vt:lpstr>
      <vt:lpstr>Manipulating data: data selection in DataFrames</vt:lpstr>
      <vt:lpstr>Operating on data in pandas: index alignment</vt:lpstr>
      <vt:lpstr>Manipulating and cleaning data</vt:lpstr>
      <vt:lpstr>Section 4 overview</vt:lpstr>
      <vt:lpstr>About 80% of project time is usually spent cleaning and preparing data for the actual analysis</vt:lpstr>
      <vt:lpstr>Exploring DataFrame information</vt:lpstr>
      <vt:lpstr>Dealing with missing data</vt:lpstr>
      <vt:lpstr>Removing duplicate data</vt:lpstr>
      <vt:lpstr>Combining datasets</vt:lpstr>
      <vt:lpstr>Exploratory statistics and visualization</vt:lpstr>
    </vt:vector>
  </TitlesOfParts>
  <Manager>&lt;Comms manager name here&gt;</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Juli May</dc:creator>
  <cp:keywords/>
  <dc:description/>
  <cp:lastModifiedBy>Daniel H. Oostra</cp:lastModifiedBy>
  <cp:revision>97</cp:revision>
  <cp:lastPrinted>2019-12-23T14:54:07Z</cp:lastPrinted>
  <dcterms:created xsi:type="dcterms:W3CDTF">2019-05-16T23:50:47Z</dcterms:created>
  <dcterms:modified xsi:type="dcterms:W3CDTF">2020-08-31T06:26:33Z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